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Default Extension="gif" ContentType="image/gif"/>
  <Default Extension="jpg" ContentType="image/jpeg"/>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heme/theme4.xml" ContentType="application/vnd.openxmlformats-officedocument.theme+xml"/>
  <Override PartName="/ppt/notesSlides/notesSlide1.xml" ContentType="application/vnd.openxmlformats-officedocument.presentationml.notesSlide+xml"/>
  <Override PartName="/ppt/notesSlides/notesSlide2.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howSpecialPlsOnTitleSld="0" saveSubsetFonts="1">
  <p:sldMasterIdLst>
    <p:sldMasterId id="2147483648" r:id="rId1"/>
    <p:sldMasterId id="2147483650" r:id="rId2"/>
  </p:sldMasterIdLst>
  <p:notesMasterIdLst>
    <p:notesMasterId r:id="rId81"/>
  </p:notesMasterIdLst>
  <p:handoutMasterIdLst>
    <p:handoutMasterId r:id="rId82"/>
  </p:handoutMasterIdLst>
  <p:sldIdLst>
    <p:sldId id="256" r:id="rId3"/>
    <p:sldId id="260" r:id="rId4"/>
    <p:sldId id="261" r:id="rId5"/>
    <p:sldId id="269" r:id="rId6"/>
    <p:sldId id="271" r:id="rId7"/>
    <p:sldId id="270" r:id="rId8"/>
    <p:sldId id="272" r:id="rId9"/>
    <p:sldId id="275" r:id="rId10"/>
    <p:sldId id="274" r:id="rId11"/>
    <p:sldId id="276" r:id="rId12"/>
    <p:sldId id="283" r:id="rId13"/>
    <p:sldId id="307" r:id="rId14"/>
    <p:sldId id="304" r:id="rId15"/>
    <p:sldId id="306" r:id="rId16"/>
    <p:sldId id="305" r:id="rId17"/>
    <p:sldId id="303" r:id="rId18"/>
    <p:sldId id="309" r:id="rId19"/>
    <p:sldId id="308" r:id="rId20"/>
    <p:sldId id="310" r:id="rId21"/>
    <p:sldId id="294" r:id="rId22"/>
    <p:sldId id="321" r:id="rId23"/>
    <p:sldId id="282" r:id="rId24"/>
    <p:sldId id="362" r:id="rId25"/>
    <p:sldId id="311" r:id="rId26"/>
    <p:sldId id="313" r:id="rId27"/>
    <p:sldId id="323" r:id="rId28"/>
    <p:sldId id="363" r:id="rId29"/>
    <p:sldId id="312" r:id="rId30"/>
    <p:sldId id="284" r:id="rId31"/>
    <p:sldId id="364" r:id="rId32"/>
    <p:sldId id="300" r:id="rId33"/>
    <p:sldId id="295" r:id="rId34"/>
    <p:sldId id="324" r:id="rId35"/>
    <p:sldId id="325" r:id="rId36"/>
    <p:sldId id="281" r:id="rId37"/>
    <p:sldId id="285" r:id="rId38"/>
    <p:sldId id="361" r:id="rId39"/>
    <p:sldId id="277" r:id="rId40"/>
    <p:sldId id="297" r:id="rId41"/>
    <p:sldId id="298" r:id="rId42"/>
    <p:sldId id="326" r:id="rId43"/>
    <p:sldId id="328" r:id="rId44"/>
    <p:sldId id="299" r:id="rId45"/>
    <p:sldId id="327" r:id="rId46"/>
    <p:sldId id="365" r:id="rId47"/>
    <p:sldId id="280" r:id="rId48"/>
    <p:sldId id="288" r:id="rId49"/>
    <p:sldId id="329" r:id="rId50"/>
    <p:sldId id="353" r:id="rId51"/>
    <p:sldId id="354" r:id="rId52"/>
    <p:sldId id="355" r:id="rId53"/>
    <p:sldId id="356" r:id="rId54"/>
    <p:sldId id="357" r:id="rId55"/>
    <p:sldId id="331" r:id="rId56"/>
    <p:sldId id="332" r:id="rId57"/>
    <p:sldId id="315" r:id="rId58"/>
    <p:sldId id="292" r:id="rId59"/>
    <p:sldId id="333" r:id="rId60"/>
    <p:sldId id="335" r:id="rId61"/>
    <p:sldId id="334" r:id="rId62"/>
    <p:sldId id="339" r:id="rId63"/>
    <p:sldId id="337" r:id="rId64"/>
    <p:sldId id="338" r:id="rId65"/>
    <p:sldId id="342" r:id="rId66"/>
    <p:sldId id="314" r:id="rId67"/>
    <p:sldId id="318" r:id="rId68"/>
    <p:sldId id="343" r:id="rId69"/>
    <p:sldId id="345" r:id="rId70"/>
    <p:sldId id="344" r:id="rId71"/>
    <p:sldId id="316" r:id="rId72"/>
    <p:sldId id="319" r:id="rId73"/>
    <p:sldId id="348" r:id="rId74"/>
    <p:sldId id="347" r:id="rId75"/>
    <p:sldId id="317" r:id="rId76"/>
    <p:sldId id="351" r:id="rId77"/>
    <p:sldId id="349" r:id="rId78"/>
    <p:sldId id="350" r:id="rId79"/>
    <p:sldId id="360" r:id="rId80"/>
  </p:sldIdLst>
  <p:sldSz cx="9144000" cy="5145088"/>
  <p:notesSz cx="6858000" cy="9144000"/>
  <p:defaultTextStyle>
    <a:defPPr>
      <a:defRPr lang="ru-RU"/>
    </a:defPPr>
    <a:lvl1pPr algn="l" rtl="0" fontAlgn="base">
      <a:spcBef>
        <a:spcPct val="0"/>
      </a:spcBef>
      <a:spcAft>
        <a:spcPct val="0"/>
      </a:spcAft>
      <a:defRPr b="1" kern="1200">
        <a:solidFill>
          <a:schemeClr val="tx1"/>
        </a:solidFill>
        <a:latin typeface="Arial" charset="0"/>
        <a:ea typeface="+mn-ea"/>
        <a:cs typeface="+mn-cs"/>
      </a:defRPr>
    </a:lvl1pPr>
    <a:lvl2pPr marL="457200" algn="l" rtl="0" fontAlgn="base">
      <a:spcBef>
        <a:spcPct val="0"/>
      </a:spcBef>
      <a:spcAft>
        <a:spcPct val="0"/>
      </a:spcAft>
      <a:defRPr b="1" kern="1200">
        <a:solidFill>
          <a:schemeClr val="tx1"/>
        </a:solidFill>
        <a:latin typeface="Arial" charset="0"/>
        <a:ea typeface="+mn-ea"/>
        <a:cs typeface="+mn-cs"/>
      </a:defRPr>
    </a:lvl2pPr>
    <a:lvl3pPr marL="914400" algn="l" rtl="0" fontAlgn="base">
      <a:spcBef>
        <a:spcPct val="0"/>
      </a:spcBef>
      <a:spcAft>
        <a:spcPct val="0"/>
      </a:spcAft>
      <a:defRPr b="1" kern="1200">
        <a:solidFill>
          <a:schemeClr val="tx1"/>
        </a:solidFill>
        <a:latin typeface="Arial" charset="0"/>
        <a:ea typeface="+mn-ea"/>
        <a:cs typeface="+mn-cs"/>
      </a:defRPr>
    </a:lvl3pPr>
    <a:lvl4pPr marL="1371600" algn="l" rtl="0" fontAlgn="base">
      <a:spcBef>
        <a:spcPct val="0"/>
      </a:spcBef>
      <a:spcAft>
        <a:spcPct val="0"/>
      </a:spcAft>
      <a:defRPr b="1" kern="1200">
        <a:solidFill>
          <a:schemeClr val="tx1"/>
        </a:solidFill>
        <a:latin typeface="Arial" charset="0"/>
        <a:ea typeface="+mn-ea"/>
        <a:cs typeface="+mn-cs"/>
      </a:defRPr>
    </a:lvl4pPr>
    <a:lvl5pPr marL="1828800" algn="l" rtl="0" fontAlgn="base">
      <a:spcBef>
        <a:spcPct val="0"/>
      </a:spcBef>
      <a:spcAft>
        <a:spcPct val="0"/>
      </a:spcAft>
      <a:defRPr b="1" kern="1200">
        <a:solidFill>
          <a:schemeClr val="tx1"/>
        </a:solidFill>
        <a:latin typeface="Arial" charset="0"/>
        <a:ea typeface="+mn-ea"/>
        <a:cs typeface="+mn-cs"/>
      </a:defRPr>
    </a:lvl5pPr>
    <a:lvl6pPr marL="2286000" algn="l" defTabSz="914400" rtl="0" eaLnBrk="1" latinLnBrk="0" hangingPunct="1">
      <a:defRPr b="1" kern="1200">
        <a:solidFill>
          <a:schemeClr val="tx1"/>
        </a:solidFill>
        <a:latin typeface="Arial" charset="0"/>
        <a:ea typeface="+mn-ea"/>
        <a:cs typeface="+mn-cs"/>
      </a:defRPr>
    </a:lvl6pPr>
    <a:lvl7pPr marL="2743200" algn="l" defTabSz="914400" rtl="0" eaLnBrk="1" latinLnBrk="0" hangingPunct="1">
      <a:defRPr b="1" kern="1200">
        <a:solidFill>
          <a:schemeClr val="tx1"/>
        </a:solidFill>
        <a:latin typeface="Arial" charset="0"/>
        <a:ea typeface="+mn-ea"/>
        <a:cs typeface="+mn-cs"/>
      </a:defRPr>
    </a:lvl7pPr>
    <a:lvl8pPr marL="3200400" algn="l" defTabSz="914400" rtl="0" eaLnBrk="1" latinLnBrk="0" hangingPunct="1">
      <a:defRPr b="1" kern="1200">
        <a:solidFill>
          <a:schemeClr val="tx1"/>
        </a:solidFill>
        <a:latin typeface="Arial" charset="0"/>
        <a:ea typeface="+mn-ea"/>
        <a:cs typeface="+mn-cs"/>
      </a:defRPr>
    </a:lvl8pPr>
    <a:lvl9pPr marL="3657600" algn="l" defTabSz="914400" rtl="0" eaLnBrk="1" latinLnBrk="0" hangingPunct="1">
      <a:defRPr b="1" kern="1200">
        <a:solidFill>
          <a:schemeClr val="tx1"/>
        </a:solidFill>
        <a:latin typeface="Arial" charset="0"/>
        <a:ea typeface="+mn-ea"/>
        <a:cs typeface="+mn-cs"/>
      </a:defRPr>
    </a:lvl9pPr>
  </p:defaultTextStyle>
  <p:extLst>
    <p:ext uri="{EFAFB233-063F-42B5-8137-9DF3F51BA10A}">
      <p15:sldGuideLst xmlns:p15="http://schemas.microsoft.com/office/powerpoint/2012/main">
        <p15:guide id="1" orient="horz" pos="1620">
          <p15:clr>
            <a:srgbClr val="A4A3A4"/>
          </p15:clr>
        </p15:guide>
        <p15:guide id="2" pos="2880">
          <p15:clr>
            <a:srgbClr val="A4A3A4"/>
          </p15:clr>
        </p15:guide>
      </p15:sldGuideLst>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showPr showNarration="1">
    <p:present/>
    <p:sldAll/>
    <p:penClr>
      <a:prstClr val="red"/>
    </p:penClr>
    <p:extLst>
      <p:ext uri="{EC167BDD-8182-4AB7-AECC-EB403E3ABB37}">
        <p14:laserClr xmlns:p14="http://schemas.microsoft.com/office/powerpoint/2010/main">
          <a:srgbClr val="FF0000"/>
        </p14:laserClr>
      </p:ext>
      <p:ext uri="{2FDB2607-1784-4EEB-B798-7EB5836EED8A}">
        <p14:showMediaCtrls xmlns:p14="http://schemas.microsoft.com/office/powerpoint/2010/main" val="1"/>
      </p:ext>
    </p:extLst>
  </p:showPr>
  <p:clrMru>
    <a:srgbClr val="65482B"/>
    <a:srgbClr val="C75806"/>
    <a:srgbClr val="000000"/>
    <a:srgbClr val="00499F"/>
    <a:srgbClr val="0CC1E0"/>
    <a:srgbClr val="1B00FE"/>
    <a:srgbClr val="0CA3D7"/>
    <a:srgbClr val="1C1C1C"/>
  </p:clrMru>
  <p:extLst>
    <p:ext uri="{E76CE94A-603C-4142-B9EB-6D1370010A27}">
      <p14:discardImageEditData xmlns:p14="http://schemas.microsoft.com/office/powerpoint/2010/main" val="0"/>
    </p:ext>
    <p:ext uri="{D31A062A-798A-4329-ABDD-BBA856620510}">
      <p14:defaultImageDpi xmlns:p14="http://schemas.microsoft.com/office/powerpoint/2010/main" val="220"/>
    </p:ext>
    <p:ext uri="{FD5EFAAD-0ECE-453E-9831-46B23BE46B34}">
      <p15:chartTrackingRefBased xmlns:p15="http://schemas.microsoft.com/office/powerpoint/2012/main" val="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lastView="sldThumbnailView">
  <p:normalViewPr horzBarState="maximized">
    <p:restoredLeft sz="10648" autoAdjust="0"/>
    <p:restoredTop sz="96400" autoAdjust="0"/>
  </p:normalViewPr>
  <p:slideViewPr>
    <p:cSldViewPr>
      <p:cViewPr varScale="1">
        <p:scale>
          <a:sx n="147" d="100"/>
          <a:sy n="147" d="100"/>
        </p:scale>
        <p:origin x="768" y="126"/>
      </p:cViewPr>
      <p:guideLst>
        <p:guide orient="horz" pos="1620"/>
        <p:guide pos="2880"/>
      </p:guideLst>
    </p:cSldViewPr>
  </p:slideViewPr>
  <p:notesTextViewPr>
    <p:cViewPr>
      <p:scale>
        <a:sx n="100" d="100"/>
        <a:sy n="100" d="100"/>
      </p:scale>
      <p:origin x="0" y="0"/>
    </p:cViewPr>
  </p:notesTextViewPr>
  <p:notesViewPr>
    <p:cSldViewPr>
      <p:cViewPr varScale="1">
        <p:scale>
          <a:sx n="66" d="100"/>
          <a:sy n="66" d="100"/>
        </p:scale>
        <p:origin x="0" y="0"/>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1.xml"/><Relationship Id="rId18" Type="http://schemas.openxmlformats.org/officeDocument/2006/relationships/slide" Target="slides/slide16.xml"/><Relationship Id="rId26" Type="http://schemas.openxmlformats.org/officeDocument/2006/relationships/slide" Target="slides/slide24.xml"/><Relationship Id="rId39" Type="http://schemas.openxmlformats.org/officeDocument/2006/relationships/slide" Target="slides/slide37.xml"/><Relationship Id="rId21" Type="http://schemas.openxmlformats.org/officeDocument/2006/relationships/slide" Target="slides/slide19.xml"/><Relationship Id="rId34" Type="http://schemas.openxmlformats.org/officeDocument/2006/relationships/slide" Target="slides/slide32.xml"/><Relationship Id="rId42" Type="http://schemas.openxmlformats.org/officeDocument/2006/relationships/slide" Target="slides/slide40.xml"/><Relationship Id="rId47" Type="http://schemas.openxmlformats.org/officeDocument/2006/relationships/slide" Target="slides/slide45.xml"/><Relationship Id="rId50" Type="http://schemas.openxmlformats.org/officeDocument/2006/relationships/slide" Target="slides/slide48.xml"/><Relationship Id="rId55" Type="http://schemas.openxmlformats.org/officeDocument/2006/relationships/slide" Target="slides/slide53.xml"/><Relationship Id="rId63" Type="http://schemas.openxmlformats.org/officeDocument/2006/relationships/slide" Target="slides/slide61.xml"/><Relationship Id="rId68" Type="http://schemas.openxmlformats.org/officeDocument/2006/relationships/slide" Target="slides/slide66.xml"/><Relationship Id="rId76" Type="http://schemas.openxmlformats.org/officeDocument/2006/relationships/slide" Target="slides/slide74.xml"/><Relationship Id="rId84" Type="http://schemas.openxmlformats.org/officeDocument/2006/relationships/viewProps" Target="viewProps.xml"/><Relationship Id="rId7" Type="http://schemas.openxmlformats.org/officeDocument/2006/relationships/slide" Target="slides/slide5.xml"/><Relationship Id="rId71" Type="http://schemas.openxmlformats.org/officeDocument/2006/relationships/slide" Target="slides/slide69.xml"/><Relationship Id="rId2" Type="http://schemas.openxmlformats.org/officeDocument/2006/relationships/slideMaster" Target="slideMasters/slideMaster2.xml"/><Relationship Id="rId16" Type="http://schemas.openxmlformats.org/officeDocument/2006/relationships/slide" Target="slides/slide14.xml"/><Relationship Id="rId29" Type="http://schemas.openxmlformats.org/officeDocument/2006/relationships/slide" Target="slides/slide27.xml"/><Relationship Id="rId11" Type="http://schemas.openxmlformats.org/officeDocument/2006/relationships/slide" Target="slides/slide9.xml"/><Relationship Id="rId24" Type="http://schemas.openxmlformats.org/officeDocument/2006/relationships/slide" Target="slides/slide22.xml"/><Relationship Id="rId32" Type="http://schemas.openxmlformats.org/officeDocument/2006/relationships/slide" Target="slides/slide30.xml"/><Relationship Id="rId37" Type="http://schemas.openxmlformats.org/officeDocument/2006/relationships/slide" Target="slides/slide35.xml"/><Relationship Id="rId40" Type="http://schemas.openxmlformats.org/officeDocument/2006/relationships/slide" Target="slides/slide38.xml"/><Relationship Id="rId45" Type="http://schemas.openxmlformats.org/officeDocument/2006/relationships/slide" Target="slides/slide43.xml"/><Relationship Id="rId53" Type="http://schemas.openxmlformats.org/officeDocument/2006/relationships/slide" Target="slides/slide51.xml"/><Relationship Id="rId58" Type="http://schemas.openxmlformats.org/officeDocument/2006/relationships/slide" Target="slides/slide56.xml"/><Relationship Id="rId66" Type="http://schemas.openxmlformats.org/officeDocument/2006/relationships/slide" Target="slides/slide64.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61" Type="http://schemas.openxmlformats.org/officeDocument/2006/relationships/slide" Target="slides/slide59.xml"/><Relationship Id="rId82" Type="http://schemas.openxmlformats.org/officeDocument/2006/relationships/handoutMaster" Target="handoutMasters/handoutMaster1.xml"/><Relationship Id="rId19" Type="http://schemas.openxmlformats.org/officeDocument/2006/relationships/slide" Target="slides/slide17.xml"/><Relationship Id="rId4" Type="http://schemas.openxmlformats.org/officeDocument/2006/relationships/slide" Target="slides/slide2.xml"/><Relationship Id="rId9" Type="http://schemas.openxmlformats.org/officeDocument/2006/relationships/slide" Target="slides/slide7.xml"/><Relationship Id="rId14" Type="http://schemas.openxmlformats.org/officeDocument/2006/relationships/slide" Target="slides/slide12.xml"/><Relationship Id="rId22" Type="http://schemas.openxmlformats.org/officeDocument/2006/relationships/slide" Target="slides/slide20.xml"/><Relationship Id="rId27" Type="http://schemas.openxmlformats.org/officeDocument/2006/relationships/slide" Target="slides/slide25.xml"/><Relationship Id="rId30" Type="http://schemas.openxmlformats.org/officeDocument/2006/relationships/slide" Target="slides/slide28.xml"/><Relationship Id="rId35" Type="http://schemas.openxmlformats.org/officeDocument/2006/relationships/slide" Target="slides/slide33.xml"/><Relationship Id="rId43" Type="http://schemas.openxmlformats.org/officeDocument/2006/relationships/slide" Target="slides/slide41.xml"/><Relationship Id="rId48" Type="http://schemas.openxmlformats.org/officeDocument/2006/relationships/slide" Target="slides/slide46.xml"/><Relationship Id="rId56" Type="http://schemas.openxmlformats.org/officeDocument/2006/relationships/slide" Target="slides/slide54.xml"/><Relationship Id="rId64" Type="http://schemas.openxmlformats.org/officeDocument/2006/relationships/slide" Target="slides/slide62.xml"/><Relationship Id="rId69" Type="http://schemas.openxmlformats.org/officeDocument/2006/relationships/slide" Target="slides/slide67.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80" Type="http://schemas.openxmlformats.org/officeDocument/2006/relationships/slide" Target="slides/slide78.xml"/><Relationship Id="rId85" Type="http://schemas.openxmlformats.org/officeDocument/2006/relationships/theme" Target="theme/theme1.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notesMaster" Target="notesMasters/notesMaster1.xml"/><Relationship Id="rId86" Type="http://schemas.openxmlformats.org/officeDocument/2006/relationships/tableStyles" Target="tableStyles.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4.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Tree>
    <p:extLst>
      <p:ext uri="{BB962C8B-B14F-4D97-AF65-F5344CB8AC3E}">
        <p14:creationId xmlns:p14="http://schemas.microsoft.com/office/powerpoint/2010/main" val="449627430"/>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Pr>
        <a:solidFill>
          <a:schemeClr val="bg1"/>
        </a:solidFill>
        <a:effectLst/>
      </p:bgPr>
    </p:bg>
    <p:spTree>
      <p:nvGrpSpPr>
        <p:cNvPr id="1" name=""/>
        <p:cNvGrpSpPr/>
        <p:nvPr/>
      </p:nvGrpSpPr>
      <p:grpSpPr>
        <a:xfrm>
          <a:off x="0" y="0"/>
          <a:ext cx="0" cy="0"/>
          <a:chOff x="0" y="0"/>
          <a:chExt cx="0" cy="0"/>
        </a:xfrm>
      </p:grpSpPr>
      <p:sp>
        <p:nvSpPr>
          <p:cNvPr id="69634" name="Rectangle 2"/>
          <p:cNvSpPr>
            <a:spLocks noGrp="1" noChangeArrowheads="1"/>
          </p:cNvSpPr>
          <p:nvPr>
            <p:ph type="hdr" sz="quarter"/>
          </p:nvPr>
        </p:nvSpPr>
        <p:spPr bwMode="auto">
          <a:xfrm>
            <a:off x="0"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defRPr sz="1200" b="0"/>
            </a:lvl1pPr>
          </a:lstStyle>
          <a:p>
            <a:endParaRPr lang="ru-RU" altLang="ru-RU"/>
          </a:p>
        </p:txBody>
      </p:sp>
      <p:sp>
        <p:nvSpPr>
          <p:cNvPr id="69635" name="Rectangle 3"/>
          <p:cNvSpPr>
            <a:spLocks noGrp="1" noChangeArrowheads="1"/>
          </p:cNvSpPr>
          <p:nvPr>
            <p:ph type="dt" idx="1"/>
          </p:nvPr>
        </p:nvSpPr>
        <p:spPr bwMode="auto">
          <a:xfrm>
            <a:off x="3884613" y="0"/>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200" b="0"/>
            </a:lvl1pPr>
          </a:lstStyle>
          <a:p>
            <a:endParaRPr lang="ru-RU" altLang="ru-RU"/>
          </a:p>
        </p:txBody>
      </p:sp>
      <p:sp>
        <p:nvSpPr>
          <p:cNvPr id="69636" name="Rectangle 4"/>
          <p:cNvSpPr>
            <a:spLocks noGrp="1" noRot="1" noChangeAspect="1" noChangeArrowheads="1" noTextEdit="1"/>
          </p:cNvSpPr>
          <p:nvPr>
            <p:ph type="sldImg" idx="2"/>
          </p:nvPr>
        </p:nvSpPr>
        <p:spPr bwMode="auto">
          <a:xfrm>
            <a:off x="382588" y="685800"/>
            <a:ext cx="6092825" cy="3429000"/>
          </a:xfrm>
          <a:prstGeom prst="rect">
            <a:avLst/>
          </a:prstGeom>
          <a:noFill/>
          <a:ln w="9525">
            <a:solidFill>
              <a:srgbClr val="000000"/>
            </a:solidFill>
            <a:miter lim="800000"/>
            <a:headEnd/>
            <a:tailEnd/>
          </a:ln>
          <a:effectLst/>
          <a:extLst>
            <a:ext uri="{AF507438-7753-43E0-B8FC-AC1667EBCBE1}">
              <a14:hiddenEffects xmlns:a14="http://schemas.microsoft.com/office/drawing/2010/main">
                <a:effectLst>
                  <a:outerShdw dist="35921" dir="2700000" algn="ctr" rotWithShape="0">
                    <a:srgbClr val="808080"/>
                  </a:outerShdw>
                </a:effectLst>
              </a14:hiddenEffects>
            </a:ext>
            <a:ext uri="{53640926-AAD7-44D8-BBD7-CCE9431645EC}">
              <a14:shadowObscured xmlns:a14="http://schemas.microsoft.com/office/drawing/2010/main" val="1"/>
            </a:ext>
          </a:extLst>
        </p:spPr>
      </p:sp>
      <p:sp>
        <p:nvSpPr>
          <p:cNvPr id="69637" name="Rectangle 5"/>
          <p:cNvSpPr>
            <a:spLocks noGrp="1" noChangeArrowheads="1"/>
          </p:cNvSpPr>
          <p:nvPr>
            <p:ph type="body" sz="quarter" idx="3"/>
          </p:nvPr>
        </p:nvSpPr>
        <p:spPr bwMode="auto">
          <a:xfrm>
            <a:off x="685800" y="4343400"/>
            <a:ext cx="5486400" cy="41148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Click to edit Master text styles</a:t>
            </a:r>
          </a:p>
          <a:p>
            <a:pPr lvl="1"/>
            <a:r>
              <a:rPr lang="ru-RU" altLang="ru-RU"/>
              <a:t>Second level</a:t>
            </a:r>
          </a:p>
          <a:p>
            <a:pPr lvl="2"/>
            <a:r>
              <a:rPr lang="ru-RU" altLang="ru-RU"/>
              <a:t>Third level</a:t>
            </a:r>
          </a:p>
          <a:p>
            <a:pPr lvl="3"/>
            <a:r>
              <a:rPr lang="ru-RU" altLang="ru-RU"/>
              <a:t>Fourth level</a:t>
            </a:r>
          </a:p>
          <a:p>
            <a:pPr lvl="4"/>
            <a:r>
              <a:rPr lang="ru-RU" altLang="ru-RU"/>
              <a:t>Fifth level</a:t>
            </a:r>
          </a:p>
        </p:txBody>
      </p:sp>
      <p:sp>
        <p:nvSpPr>
          <p:cNvPr id="69638" name="Rectangle 6"/>
          <p:cNvSpPr>
            <a:spLocks noGrp="1" noChangeArrowheads="1"/>
          </p:cNvSpPr>
          <p:nvPr>
            <p:ph type="ftr" sz="quarter" idx="4"/>
          </p:nvPr>
        </p:nvSpPr>
        <p:spPr bwMode="auto">
          <a:xfrm>
            <a:off x="0"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defRPr sz="1200" b="0"/>
            </a:lvl1pPr>
          </a:lstStyle>
          <a:p>
            <a:endParaRPr lang="ru-RU" altLang="ru-RU"/>
          </a:p>
        </p:txBody>
      </p:sp>
      <p:sp>
        <p:nvSpPr>
          <p:cNvPr id="69639" name="Rectangle 7"/>
          <p:cNvSpPr>
            <a:spLocks noGrp="1" noChangeArrowheads="1"/>
          </p:cNvSpPr>
          <p:nvPr>
            <p:ph type="sldNum" sz="quarter" idx="5"/>
          </p:nvPr>
        </p:nvSpPr>
        <p:spPr bwMode="auto">
          <a:xfrm>
            <a:off x="3884613" y="8685213"/>
            <a:ext cx="2971800" cy="4572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b" anchorCtr="0" compatLnSpc="1">
            <a:prstTxWarp prst="textNoShape">
              <a:avLst/>
            </a:prstTxWarp>
          </a:bodyPr>
          <a:lstStyle>
            <a:lvl1pPr algn="r">
              <a:defRPr sz="1200" b="0"/>
            </a:lvl1pPr>
          </a:lstStyle>
          <a:p>
            <a:fld id="{67341074-E2B6-495E-8514-7EA4AE2850FC}" type="slidenum">
              <a:rPr lang="ru-RU" altLang="ru-RU"/>
              <a:pPr/>
              <a:t>‹#›</a:t>
            </a:fld>
            <a:endParaRPr lang="ru-RU" altLang="ru-RU"/>
          </a:p>
        </p:txBody>
      </p:sp>
    </p:spTree>
    <p:extLst>
      <p:ext uri="{BB962C8B-B14F-4D97-AF65-F5344CB8AC3E}">
        <p14:creationId xmlns:p14="http://schemas.microsoft.com/office/powerpoint/2010/main" val="2631669124"/>
      </p:ext>
    </p:extLst>
  </p:cSld>
  <p:clrMap bg1="lt1" tx1="dk1" bg2="lt2" tx2="dk2" accent1="accent1" accent2="accent2" accent3="accent3" accent4="accent4" accent5="accent5" accent6="accent6" hlink="hlink" folHlink="folHlink"/>
  <p:notesStyle>
    <a:lvl1pPr algn="l" rtl="0" fontAlgn="base">
      <a:spcBef>
        <a:spcPct val="30000"/>
      </a:spcBef>
      <a:spcAft>
        <a:spcPct val="0"/>
      </a:spcAft>
      <a:defRPr sz="1200" kern="1200">
        <a:solidFill>
          <a:schemeClr val="tx1"/>
        </a:solidFill>
        <a:latin typeface="Arial" charset="0"/>
        <a:ea typeface="+mn-ea"/>
        <a:cs typeface="+mn-cs"/>
      </a:defRPr>
    </a:lvl1pPr>
    <a:lvl2pPr marL="457200" algn="l" rtl="0" fontAlgn="base">
      <a:spcBef>
        <a:spcPct val="30000"/>
      </a:spcBef>
      <a:spcAft>
        <a:spcPct val="0"/>
      </a:spcAft>
      <a:defRPr sz="1200" kern="1200">
        <a:solidFill>
          <a:schemeClr val="tx1"/>
        </a:solidFill>
        <a:latin typeface="Arial" charset="0"/>
        <a:ea typeface="+mn-ea"/>
        <a:cs typeface="+mn-cs"/>
      </a:defRPr>
    </a:lvl2pPr>
    <a:lvl3pPr marL="914400" algn="l" rtl="0" fontAlgn="base">
      <a:spcBef>
        <a:spcPct val="30000"/>
      </a:spcBef>
      <a:spcAft>
        <a:spcPct val="0"/>
      </a:spcAft>
      <a:defRPr sz="1200" kern="1200">
        <a:solidFill>
          <a:schemeClr val="tx1"/>
        </a:solidFill>
        <a:latin typeface="Arial" charset="0"/>
        <a:ea typeface="+mn-ea"/>
        <a:cs typeface="+mn-cs"/>
      </a:defRPr>
    </a:lvl3pPr>
    <a:lvl4pPr marL="1371600" algn="l" rtl="0" fontAlgn="base">
      <a:spcBef>
        <a:spcPct val="30000"/>
      </a:spcBef>
      <a:spcAft>
        <a:spcPct val="0"/>
      </a:spcAft>
      <a:defRPr sz="1200" kern="1200">
        <a:solidFill>
          <a:schemeClr val="tx1"/>
        </a:solidFill>
        <a:latin typeface="Arial" charset="0"/>
        <a:ea typeface="+mn-ea"/>
        <a:cs typeface="+mn-cs"/>
      </a:defRPr>
    </a:lvl4pPr>
    <a:lvl5pPr marL="1828800" algn="l" rtl="0" fontAlgn="base">
      <a:spcBef>
        <a:spcPct val="30000"/>
      </a:spcBef>
      <a:spcAft>
        <a:spcPct val="0"/>
      </a:spcAft>
      <a:defRPr sz="1200" kern="1200">
        <a:solidFill>
          <a:schemeClr val="tx1"/>
        </a:solidFill>
        <a:latin typeface="Arial" charset="0"/>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1.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67341074-E2B6-495E-8514-7EA4AE2850FC}" type="slidenum">
              <a:rPr lang="ru-RU" altLang="ru-RU" smtClean="0"/>
              <a:pPr/>
              <a:t>2</a:t>
            </a:fld>
            <a:endParaRPr lang="ru-RU" altLang="ru-RU"/>
          </a:p>
        </p:txBody>
      </p:sp>
    </p:spTree>
    <p:extLst>
      <p:ext uri="{BB962C8B-B14F-4D97-AF65-F5344CB8AC3E}">
        <p14:creationId xmlns:p14="http://schemas.microsoft.com/office/powerpoint/2010/main" val="427016946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showMasterSp="0" showMasterPhAnim="0">
  <p:cSld>
    <p:spTree>
      <p:nvGrpSpPr>
        <p:cNvPr id="1" name="Shape 185"/>
        <p:cNvGrpSpPr/>
        <p:nvPr/>
      </p:nvGrpSpPr>
      <p:grpSpPr>
        <a:xfrm>
          <a:off x="0" y="0"/>
          <a:ext cx="0" cy="0"/>
          <a:chOff x="0" y="0"/>
          <a:chExt cx="0" cy="0"/>
        </a:xfrm>
      </p:grpSpPr>
      <p:sp>
        <p:nvSpPr>
          <p:cNvPr id="186" name="Google Shape;186;gb35b8d4ecf_0_224:notes"/>
          <p:cNvSpPr>
            <a:spLocks noGrp="1" noRot="1" noChangeAspect="1"/>
          </p:cNvSpPr>
          <p:nvPr>
            <p:ph type="sldImg" idx="2"/>
          </p:nvPr>
        </p:nvSpPr>
        <p:spPr>
          <a:xfrm>
            <a:off x="382588" y="685800"/>
            <a:ext cx="6092825" cy="3429000"/>
          </a:xfrm>
          <a:custGeom>
            <a:avLst/>
            <a:gdLst/>
            <a:ahLst/>
            <a:cxnLst/>
            <a:rect l="l" t="t" r="r" b="b"/>
            <a:pathLst>
              <a:path w="120000" h="120000" extrusionOk="0">
                <a:moveTo>
                  <a:pt x="0" y="0"/>
                </a:moveTo>
                <a:lnTo>
                  <a:pt x="120000" y="0"/>
                </a:lnTo>
                <a:lnTo>
                  <a:pt x="120000" y="120000"/>
                </a:lnTo>
                <a:lnTo>
                  <a:pt x="0" y="120000"/>
                </a:lnTo>
                <a:close/>
              </a:path>
            </a:pathLst>
          </a:custGeom>
        </p:spPr>
      </p:sp>
      <p:sp>
        <p:nvSpPr>
          <p:cNvPr id="187" name="Google Shape;187;gb35b8d4ecf_0_224:notes"/>
          <p:cNvSpPr txBox="1">
            <a:spLocks noGrp="1"/>
          </p:cNvSpPr>
          <p:nvPr>
            <p:ph type="body" idx="1"/>
          </p:nvPr>
        </p:nvSpPr>
        <p:spPr>
          <a:xfrm>
            <a:off x="685800" y="4343400"/>
            <a:ext cx="5486400" cy="4114800"/>
          </a:xfrm>
          <a:prstGeom prst="rect">
            <a:avLst/>
          </a:prstGeom>
        </p:spPr>
        <p:txBody>
          <a:bodyPr spcFirstLastPara="1" wrap="square" lIns="91425" tIns="91425" rIns="91425" bIns="91425" anchor="t" anchorCtr="0">
            <a:noAutofit/>
          </a:bodyPr>
          <a:lstStyle/>
          <a:p>
            <a:pPr marL="0" lvl="0" indent="0" algn="l" rtl="0">
              <a:spcBef>
                <a:spcPts val="0"/>
              </a:spcBef>
              <a:spcAft>
                <a:spcPts val="0"/>
              </a:spcAft>
              <a:buNone/>
            </a:pPr>
            <a:endParaRPr/>
          </a:p>
        </p:txBody>
      </p:sp>
    </p:spTree>
    <p:extLst>
      <p:ext uri="{BB962C8B-B14F-4D97-AF65-F5344CB8AC3E}">
        <p14:creationId xmlns:p14="http://schemas.microsoft.com/office/powerpoint/2010/main" val="4135780624"/>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2.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bg>
      <p:bgPr>
        <a:blipFill dpi="0" rotWithShape="0">
          <a:blip r:embed="rId2"/>
          <a:srcRect/>
          <a:stretch>
            <a:fillRect/>
          </a:stretch>
        </a:blipFill>
        <a:effectLst/>
      </p:bgPr>
    </p:bg>
    <p:spTree>
      <p:nvGrpSpPr>
        <p:cNvPr id="1" name=""/>
        <p:cNvGrpSpPr/>
        <p:nvPr/>
      </p:nvGrpSpPr>
      <p:grpSpPr>
        <a:xfrm>
          <a:off x="0" y="0"/>
          <a:ext cx="0" cy="0"/>
          <a:chOff x="0" y="0"/>
          <a:chExt cx="0" cy="0"/>
        </a:xfrm>
      </p:grpSpPr>
      <p:sp>
        <p:nvSpPr>
          <p:cNvPr id="5122" name="Rectangle 2"/>
          <p:cNvSpPr>
            <a:spLocks noGrp="1" noChangeArrowheads="1"/>
          </p:cNvSpPr>
          <p:nvPr>
            <p:ph type="ctrTitle"/>
          </p:nvPr>
        </p:nvSpPr>
        <p:spPr>
          <a:xfrm>
            <a:off x="1331913" y="4084638"/>
            <a:ext cx="6480175" cy="504825"/>
          </a:xfrm>
          <a:effectLst>
            <a:outerShdw dist="17961" dir="2700000" algn="ctr" rotWithShape="0">
              <a:schemeClr val="bg2"/>
            </a:outerShdw>
          </a:effectLst>
        </p:spPr>
        <p:txBody>
          <a:bodyPr/>
          <a:lstStyle>
            <a:lvl1pPr algn="ctr">
              <a:defRPr/>
            </a:lvl1pPr>
          </a:lstStyle>
          <a:p>
            <a:pPr lvl="0"/>
            <a:r>
              <a:rPr lang="ru-RU" altLang="ru-RU" noProof="0"/>
              <a:t>Click to edit Master title style</a:t>
            </a:r>
          </a:p>
        </p:txBody>
      </p:sp>
      <p:sp>
        <p:nvSpPr>
          <p:cNvPr id="5123" name="Rectangle 3"/>
          <p:cNvSpPr>
            <a:spLocks noGrp="1" noChangeArrowheads="1"/>
          </p:cNvSpPr>
          <p:nvPr>
            <p:ph type="subTitle" idx="1"/>
          </p:nvPr>
        </p:nvSpPr>
        <p:spPr>
          <a:xfrm>
            <a:off x="1331913" y="4589463"/>
            <a:ext cx="6480175" cy="377825"/>
          </a:xfrm>
          <a:effectLst>
            <a:outerShdw dist="17961" dir="2700000" algn="ctr" rotWithShape="0">
              <a:schemeClr val="bg2"/>
            </a:outerShdw>
          </a:effectLst>
        </p:spPr>
        <p:txBody>
          <a:bodyPr/>
          <a:lstStyle>
            <a:lvl1pPr marL="0" indent="0" algn="ctr">
              <a:buFontTx/>
              <a:buNone/>
              <a:defRPr/>
            </a:lvl1pPr>
          </a:lstStyle>
          <a:p>
            <a:pPr lvl="0"/>
            <a:r>
              <a:rPr lang="ru-RU" altLang="ru-RU" noProof="0"/>
              <a:t>Click to edit Master subtitle style</a:t>
            </a:r>
          </a:p>
        </p:txBody>
      </p: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a:xfrm>
            <a:off x="457200" y="4838700"/>
            <a:ext cx="2133600" cy="254000"/>
          </a:xfrm>
          <a:prstGeom prst="rect">
            <a:avLst/>
          </a:prstGeom>
        </p:spPr>
        <p:txBody>
          <a:bodyPr/>
          <a:lstStyle>
            <a:lvl1pPr>
              <a:defRPr/>
            </a:lvl1pPr>
          </a:lstStyle>
          <a:p>
            <a:endParaRPr lang="en-GB" altLang="ru-RU"/>
          </a:p>
        </p:txBody>
      </p:sp>
      <p:sp>
        <p:nvSpPr>
          <p:cNvPr id="5" name="Footer Placeholder 4"/>
          <p:cNvSpPr>
            <a:spLocks noGrp="1"/>
          </p:cNvSpPr>
          <p:nvPr>
            <p:ph type="ftr" sz="quarter" idx="11"/>
          </p:nvPr>
        </p:nvSpPr>
        <p:spPr>
          <a:xfrm>
            <a:off x="3124200" y="4838700"/>
            <a:ext cx="2895600" cy="254000"/>
          </a:xfrm>
          <a:prstGeom prst="rect">
            <a:avLst/>
          </a:prstGeom>
        </p:spPr>
        <p:txBody>
          <a:bodyPr/>
          <a:lstStyle>
            <a:lvl1pPr>
              <a:defRPr/>
            </a:lvl1pPr>
          </a:lstStyle>
          <a:p>
            <a:endParaRPr lang="en-GB" altLang="ru-RU"/>
          </a:p>
        </p:txBody>
      </p:sp>
      <p:sp>
        <p:nvSpPr>
          <p:cNvPr id="6" name="Slide Number Placeholder 5"/>
          <p:cNvSpPr>
            <a:spLocks noGrp="1"/>
          </p:cNvSpPr>
          <p:nvPr>
            <p:ph type="sldNum" sz="quarter" idx="12"/>
          </p:nvPr>
        </p:nvSpPr>
        <p:spPr/>
        <p:txBody>
          <a:bodyPr/>
          <a:lstStyle>
            <a:lvl1pPr>
              <a:defRPr/>
            </a:lvl1pPr>
          </a:lstStyle>
          <a:p>
            <a:fld id="{074583E4-2D14-4032-860A-3A8AF92534F3}" type="slidenum">
              <a:rPr lang="en-GB" altLang="ru-RU"/>
              <a:pPr/>
              <a:t>‹#›</a:t>
            </a:fld>
            <a:endParaRPr lang="en-GB" altLang="ru-RU"/>
          </a:p>
        </p:txBody>
      </p:sp>
    </p:spTree>
    <p:extLst>
      <p:ext uri="{BB962C8B-B14F-4D97-AF65-F5344CB8AC3E}">
        <p14:creationId xmlns:p14="http://schemas.microsoft.com/office/powerpoint/2010/main" val="1970271648"/>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4638" y="196850"/>
            <a:ext cx="2051050" cy="4464050"/>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468313" y="196850"/>
            <a:ext cx="6003925" cy="4464050"/>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a:xfrm>
            <a:off x="457200" y="4838700"/>
            <a:ext cx="2133600" cy="254000"/>
          </a:xfrm>
          <a:prstGeom prst="rect">
            <a:avLst/>
          </a:prstGeom>
        </p:spPr>
        <p:txBody>
          <a:bodyPr/>
          <a:lstStyle>
            <a:lvl1pPr>
              <a:defRPr/>
            </a:lvl1pPr>
          </a:lstStyle>
          <a:p>
            <a:endParaRPr lang="en-GB" altLang="ru-RU"/>
          </a:p>
        </p:txBody>
      </p:sp>
      <p:sp>
        <p:nvSpPr>
          <p:cNvPr id="5" name="Footer Placeholder 4"/>
          <p:cNvSpPr>
            <a:spLocks noGrp="1"/>
          </p:cNvSpPr>
          <p:nvPr>
            <p:ph type="ftr" sz="quarter" idx="11"/>
          </p:nvPr>
        </p:nvSpPr>
        <p:spPr>
          <a:xfrm>
            <a:off x="3124200" y="4838700"/>
            <a:ext cx="2895600" cy="254000"/>
          </a:xfrm>
          <a:prstGeom prst="rect">
            <a:avLst/>
          </a:prstGeom>
        </p:spPr>
        <p:txBody>
          <a:bodyPr/>
          <a:lstStyle>
            <a:lvl1pPr>
              <a:defRPr/>
            </a:lvl1pPr>
          </a:lstStyle>
          <a:p>
            <a:endParaRPr lang="en-GB" altLang="ru-RU"/>
          </a:p>
        </p:txBody>
      </p:sp>
      <p:sp>
        <p:nvSpPr>
          <p:cNvPr id="6" name="Slide Number Placeholder 5"/>
          <p:cNvSpPr>
            <a:spLocks noGrp="1"/>
          </p:cNvSpPr>
          <p:nvPr>
            <p:ph type="sldNum" sz="quarter" idx="12"/>
          </p:nvPr>
        </p:nvSpPr>
        <p:spPr/>
        <p:txBody>
          <a:bodyPr/>
          <a:lstStyle>
            <a:lvl1pPr>
              <a:defRPr/>
            </a:lvl1pPr>
          </a:lstStyle>
          <a:p>
            <a:fld id="{92A65AF7-B4EA-4420-AFE5-53C6702146BA}" type="slidenum">
              <a:rPr lang="en-GB" altLang="ru-RU"/>
              <a:pPr/>
              <a:t>‹#›</a:t>
            </a:fld>
            <a:endParaRPr lang="en-GB" altLang="ru-RU"/>
          </a:p>
        </p:txBody>
      </p:sp>
    </p:spTree>
    <p:extLst>
      <p:ext uri="{BB962C8B-B14F-4D97-AF65-F5344CB8AC3E}">
        <p14:creationId xmlns:p14="http://schemas.microsoft.com/office/powerpoint/2010/main" val="2373450899"/>
      </p:ext>
    </p:extLst>
  </p:cSld>
  <p:clrMapOvr>
    <a:masterClrMapping/>
  </p:clrMapOvr>
</p:sldLayout>
</file>

<file path=ppt/slideLayouts/slideLayout12.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598613"/>
            <a:ext cx="7772400" cy="1103312"/>
          </a:xfrm>
        </p:spPr>
        <p:txBody>
          <a:bodyPr/>
          <a:lstStyle/>
          <a:p>
            <a:r>
              <a:rPr lang="en-US"/>
              <a:t>Click to edit Master title style</a:t>
            </a:r>
            <a:endParaRPr lang="ru-RU"/>
          </a:p>
        </p:txBody>
      </p:sp>
      <p:sp>
        <p:nvSpPr>
          <p:cNvPr id="3" name="Subtitle 2"/>
          <p:cNvSpPr>
            <a:spLocks noGrp="1"/>
          </p:cNvSpPr>
          <p:nvPr>
            <p:ph type="subTitle" idx="1"/>
          </p:nvPr>
        </p:nvSpPr>
        <p:spPr>
          <a:xfrm>
            <a:off x="1371600" y="2916238"/>
            <a:ext cx="6400800" cy="1314450"/>
          </a:xfrm>
        </p:spPr>
        <p:txBody>
          <a:bodyPr/>
          <a:lstStyle>
            <a:lvl1pPr marL="0" indent="0" algn="ctr">
              <a:buNone/>
              <a:defRPr/>
            </a:lvl1pPr>
            <a:lvl2pPr marL="457200" indent="0" algn="ctr">
              <a:buNone/>
              <a:defRPr/>
            </a:lvl2pPr>
            <a:lvl3pPr marL="914400" indent="0" algn="ctr">
              <a:buNone/>
              <a:defRPr/>
            </a:lvl3pPr>
            <a:lvl4pPr marL="1371600" indent="0" algn="ctr">
              <a:buNone/>
              <a:defRPr/>
            </a:lvl4pPr>
            <a:lvl5pPr marL="1828800" indent="0" algn="ctr">
              <a:buNone/>
              <a:defRPr/>
            </a:lvl5pPr>
            <a:lvl6pPr marL="2286000" indent="0" algn="ctr">
              <a:buNone/>
              <a:defRPr/>
            </a:lvl6pPr>
            <a:lvl7pPr marL="2743200" indent="0" algn="ctr">
              <a:buNone/>
              <a:defRPr/>
            </a:lvl7pPr>
            <a:lvl8pPr marL="3200400" indent="0" algn="ctr">
              <a:buNone/>
              <a:defRPr/>
            </a:lvl8pPr>
            <a:lvl9pPr marL="3657600" indent="0" algn="ctr">
              <a:buNone/>
              <a:defRPr/>
            </a:lvl9pPr>
          </a:lstStyle>
          <a:p>
            <a:r>
              <a:rPr lang="en-US"/>
              <a:t>Click to edit Master subtitle style</a:t>
            </a:r>
            <a:endParaRPr lang="ru-RU"/>
          </a:p>
        </p:txBody>
      </p:sp>
      <p:sp>
        <p:nvSpPr>
          <p:cNvPr id="4" name="Date Placeholder 3"/>
          <p:cNvSpPr>
            <a:spLocks noGrp="1"/>
          </p:cNvSpPr>
          <p:nvPr>
            <p:ph type="dt" sz="half" idx="10"/>
          </p:nvPr>
        </p:nvSpPr>
        <p:spPr>
          <a:xfrm>
            <a:off x="457200" y="4841875"/>
            <a:ext cx="2133600" cy="200025"/>
          </a:xfrm>
          <a:prstGeom prst="rect">
            <a:avLst/>
          </a:prstGeom>
        </p:spPr>
        <p:txBody>
          <a:bodyPr/>
          <a:lstStyle>
            <a:lvl1pPr>
              <a:defRPr/>
            </a:lvl1pPr>
          </a:lstStyle>
          <a:p>
            <a:endParaRPr lang="ru-RU" altLang="ru-RU"/>
          </a:p>
        </p:txBody>
      </p:sp>
      <p:sp>
        <p:nvSpPr>
          <p:cNvPr id="5" name="Footer Placeholder 4"/>
          <p:cNvSpPr>
            <a:spLocks noGrp="1"/>
          </p:cNvSpPr>
          <p:nvPr>
            <p:ph type="ftr" sz="quarter" idx="11"/>
          </p:nvPr>
        </p:nvSpPr>
        <p:spPr>
          <a:xfrm>
            <a:off x="3124200" y="4841875"/>
            <a:ext cx="2895600" cy="200025"/>
          </a:xfrm>
          <a:prstGeom prst="rect">
            <a:avLst/>
          </a:prstGeom>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06F50E3D-4520-4E56-BBA0-81CC150C6FB6}" type="slidenum">
              <a:rPr lang="ru-RU" altLang="ru-RU"/>
              <a:pPr/>
              <a:t>‹#›</a:t>
            </a:fld>
            <a:endParaRPr lang="ru-RU" altLang="ru-RU"/>
          </a:p>
        </p:txBody>
      </p:sp>
    </p:spTree>
    <p:extLst>
      <p:ext uri="{BB962C8B-B14F-4D97-AF65-F5344CB8AC3E}">
        <p14:creationId xmlns:p14="http://schemas.microsoft.com/office/powerpoint/2010/main" val="913151512"/>
      </p:ext>
    </p:extLst>
  </p:cSld>
  <p:clrMapOvr>
    <a:masterClrMapping/>
  </p:clrMapOvr>
</p:sldLayout>
</file>

<file path=ppt/slideLayouts/slideLayout13.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Slide Number Placeholder 5"/>
          <p:cNvSpPr>
            <a:spLocks noGrp="1"/>
          </p:cNvSpPr>
          <p:nvPr>
            <p:ph type="sldNum" sz="quarter" idx="12"/>
          </p:nvPr>
        </p:nvSpPr>
        <p:spPr/>
        <p:txBody>
          <a:bodyPr/>
          <a:lstStyle>
            <a:lvl1pPr>
              <a:defRPr/>
            </a:lvl1pPr>
          </a:lstStyle>
          <a:p>
            <a:fld id="{26F30668-4889-4052-BC14-8B088809F315}" type="slidenum">
              <a:rPr lang="ru-RU" altLang="ru-RU"/>
              <a:pPr/>
              <a:t>‹#›</a:t>
            </a:fld>
            <a:endParaRPr lang="ru-RU" altLang="ru-RU"/>
          </a:p>
        </p:txBody>
      </p:sp>
    </p:spTree>
    <p:extLst>
      <p:ext uri="{BB962C8B-B14F-4D97-AF65-F5344CB8AC3E}">
        <p14:creationId xmlns:p14="http://schemas.microsoft.com/office/powerpoint/2010/main" val="2818786185"/>
      </p:ext>
    </p:extLst>
  </p:cSld>
  <p:clrMapOvr>
    <a:masterClrMapping/>
  </p:clrMapOvr>
</p:sldLayout>
</file>

<file path=ppt/slideLayouts/slideLayout14.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763"/>
            <a:ext cx="7772400" cy="1020762"/>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181225"/>
            <a:ext cx="7772400"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457200" y="4841875"/>
            <a:ext cx="2133600" cy="200025"/>
          </a:xfrm>
          <a:prstGeom prst="rect">
            <a:avLst/>
          </a:prstGeom>
        </p:spPr>
        <p:txBody>
          <a:bodyPr/>
          <a:lstStyle>
            <a:lvl1pPr>
              <a:defRPr/>
            </a:lvl1pPr>
          </a:lstStyle>
          <a:p>
            <a:endParaRPr lang="ru-RU" altLang="ru-RU"/>
          </a:p>
        </p:txBody>
      </p:sp>
      <p:sp>
        <p:nvSpPr>
          <p:cNvPr id="5" name="Footer Placeholder 4"/>
          <p:cNvSpPr>
            <a:spLocks noGrp="1"/>
          </p:cNvSpPr>
          <p:nvPr>
            <p:ph type="ftr" sz="quarter" idx="11"/>
          </p:nvPr>
        </p:nvSpPr>
        <p:spPr>
          <a:xfrm>
            <a:off x="3124200" y="4841875"/>
            <a:ext cx="2895600" cy="200025"/>
          </a:xfrm>
          <a:prstGeom prst="rect">
            <a:avLst/>
          </a:prstGeom>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5E3B5E15-6DA0-4D1F-98DC-2705CDFF8746}" type="slidenum">
              <a:rPr lang="ru-RU" altLang="ru-RU"/>
              <a:pPr/>
              <a:t>‹#›</a:t>
            </a:fld>
            <a:endParaRPr lang="ru-RU" altLang="ru-RU"/>
          </a:p>
        </p:txBody>
      </p:sp>
    </p:spTree>
    <p:extLst>
      <p:ext uri="{BB962C8B-B14F-4D97-AF65-F5344CB8AC3E}">
        <p14:creationId xmlns:p14="http://schemas.microsoft.com/office/powerpoint/2010/main" val="265069406"/>
      </p:ext>
    </p:extLst>
  </p:cSld>
  <p:clrMapOvr>
    <a:masterClrMapping/>
  </p:clrMapOvr>
</p:sldLayout>
</file>

<file path=ppt/slideLayouts/slideLayout15.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1331913" y="1204913"/>
            <a:ext cx="3600450" cy="3395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5084763" y="1204913"/>
            <a:ext cx="3602037" cy="3395662"/>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Slide Number Placeholder 6"/>
          <p:cNvSpPr>
            <a:spLocks noGrp="1"/>
          </p:cNvSpPr>
          <p:nvPr>
            <p:ph type="sldNum" sz="quarter" idx="12"/>
          </p:nvPr>
        </p:nvSpPr>
        <p:spPr/>
        <p:txBody>
          <a:bodyPr/>
          <a:lstStyle>
            <a:lvl1pPr>
              <a:defRPr/>
            </a:lvl1pPr>
          </a:lstStyle>
          <a:p>
            <a:fld id="{DC411202-5F12-40EC-8767-00849BA3E5DD}" type="slidenum">
              <a:rPr lang="ru-RU" altLang="ru-RU"/>
              <a:pPr/>
              <a:t>‹#›</a:t>
            </a:fld>
            <a:endParaRPr lang="ru-RU" altLang="ru-RU"/>
          </a:p>
        </p:txBody>
      </p:sp>
    </p:spTree>
    <p:extLst>
      <p:ext uri="{BB962C8B-B14F-4D97-AF65-F5344CB8AC3E}">
        <p14:creationId xmlns:p14="http://schemas.microsoft.com/office/powerpoint/2010/main" val="1661100733"/>
      </p:ext>
    </p:extLst>
  </p:cSld>
  <p:clrMapOvr>
    <a:masterClrMapping/>
  </p:clrMapOvr>
</p:sldLayout>
</file>

<file path=ppt/slideLayouts/slideLayout16.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9" name="Slide Number Placeholder 8"/>
          <p:cNvSpPr>
            <a:spLocks noGrp="1"/>
          </p:cNvSpPr>
          <p:nvPr>
            <p:ph type="sldNum" sz="quarter" idx="12"/>
          </p:nvPr>
        </p:nvSpPr>
        <p:spPr/>
        <p:txBody>
          <a:bodyPr/>
          <a:lstStyle>
            <a:lvl1pPr>
              <a:defRPr/>
            </a:lvl1pPr>
          </a:lstStyle>
          <a:p>
            <a:fld id="{7FB9A240-A680-4090-8E87-2BC74AADAD52}" type="slidenum">
              <a:rPr lang="ru-RU" altLang="ru-RU"/>
              <a:pPr/>
              <a:t>‹#›</a:t>
            </a:fld>
            <a:endParaRPr lang="ru-RU" altLang="ru-RU"/>
          </a:p>
        </p:txBody>
      </p:sp>
    </p:spTree>
    <p:extLst>
      <p:ext uri="{BB962C8B-B14F-4D97-AF65-F5344CB8AC3E}">
        <p14:creationId xmlns:p14="http://schemas.microsoft.com/office/powerpoint/2010/main" val="862519863"/>
      </p:ext>
    </p:extLst>
  </p:cSld>
  <p:clrMapOvr>
    <a:masterClrMapping/>
  </p:clrMapOvr>
</p:sldLayout>
</file>

<file path=ppt/slideLayouts/slideLayout17.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Date Placeholder 2"/>
          <p:cNvSpPr>
            <a:spLocks noGrp="1"/>
          </p:cNvSpPr>
          <p:nvPr>
            <p:ph type="dt" sz="half" idx="10"/>
          </p:nvPr>
        </p:nvSpPr>
        <p:spPr>
          <a:xfrm>
            <a:off x="457200" y="4841875"/>
            <a:ext cx="2133600" cy="200025"/>
          </a:xfrm>
          <a:prstGeom prst="rect">
            <a:avLst/>
          </a:prstGeom>
        </p:spPr>
        <p:txBody>
          <a:bodyPr/>
          <a:lstStyle>
            <a:lvl1pPr>
              <a:defRPr/>
            </a:lvl1pPr>
          </a:lstStyle>
          <a:p>
            <a:endParaRPr lang="ru-RU" altLang="ru-RU"/>
          </a:p>
        </p:txBody>
      </p:sp>
      <p:sp>
        <p:nvSpPr>
          <p:cNvPr id="4" name="Footer Placeholder 3"/>
          <p:cNvSpPr>
            <a:spLocks noGrp="1"/>
          </p:cNvSpPr>
          <p:nvPr>
            <p:ph type="ftr" sz="quarter" idx="11"/>
          </p:nvPr>
        </p:nvSpPr>
        <p:spPr>
          <a:xfrm>
            <a:off x="3124200" y="4841875"/>
            <a:ext cx="2895600" cy="200025"/>
          </a:xfrm>
          <a:prstGeom prst="rect">
            <a:avLst/>
          </a:prstGeom>
        </p:spPr>
        <p:txBody>
          <a:bodyPr/>
          <a:lstStyle>
            <a:lvl1pPr>
              <a:defRPr/>
            </a:lvl1pPr>
          </a:lstStyle>
          <a:p>
            <a:endParaRPr lang="ru-RU" altLang="ru-RU"/>
          </a:p>
        </p:txBody>
      </p:sp>
      <p:sp>
        <p:nvSpPr>
          <p:cNvPr id="5" name="Slide Number Placeholder 4"/>
          <p:cNvSpPr>
            <a:spLocks noGrp="1"/>
          </p:cNvSpPr>
          <p:nvPr>
            <p:ph type="sldNum" sz="quarter" idx="12"/>
          </p:nvPr>
        </p:nvSpPr>
        <p:spPr/>
        <p:txBody>
          <a:bodyPr/>
          <a:lstStyle>
            <a:lvl1pPr>
              <a:defRPr/>
            </a:lvl1pPr>
          </a:lstStyle>
          <a:p>
            <a:fld id="{6582BB72-DB1D-499A-9F96-10E7A9ABFE8F}" type="slidenum">
              <a:rPr lang="ru-RU" altLang="ru-RU"/>
              <a:pPr/>
              <a:t>‹#›</a:t>
            </a:fld>
            <a:endParaRPr lang="ru-RU" altLang="ru-RU"/>
          </a:p>
        </p:txBody>
      </p:sp>
    </p:spTree>
    <p:extLst>
      <p:ext uri="{BB962C8B-B14F-4D97-AF65-F5344CB8AC3E}">
        <p14:creationId xmlns:p14="http://schemas.microsoft.com/office/powerpoint/2010/main" val="3283435990"/>
      </p:ext>
    </p:extLst>
  </p:cSld>
  <p:clrMapOvr>
    <a:masterClrMapping/>
  </p:clrMapOvr>
</p:sldLayout>
</file>

<file path=ppt/slideLayouts/slideLayout18.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a:xfrm>
            <a:off x="457200" y="4841875"/>
            <a:ext cx="2133600" cy="200025"/>
          </a:xfrm>
          <a:prstGeom prst="rect">
            <a:avLst/>
          </a:prstGeom>
        </p:spPr>
        <p:txBody>
          <a:bodyPr/>
          <a:lstStyle>
            <a:lvl1pPr>
              <a:defRPr/>
            </a:lvl1pPr>
          </a:lstStyle>
          <a:p>
            <a:endParaRPr lang="ru-RU" altLang="ru-RU"/>
          </a:p>
        </p:txBody>
      </p:sp>
      <p:sp>
        <p:nvSpPr>
          <p:cNvPr id="3" name="Footer Placeholder 2"/>
          <p:cNvSpPr>
            <a:spLocks noGrp="1"/>
          </p:cNvSpPr>
          <p:nvPr>
            <p:ph type="ftr" sz="quarter" idx="11"/>
          </p:nvPr>
        </p:nvSpPr>
        <p:spPr>
          <a:xfrm>
            <a:off x="3124200" y="4841875"/>
            <a:ext cx="2895600" cy="200025"/>
          </a:xfrm>
          <a:prstGeom prst="rect">
            <a:avLst/>
          </a:prstGeom>
        </p:spPr>
        <p:txBody>
          <a:bodyPr/>
          <a:lstStyle>
            <a:lvl1pPr>
              <a:defRPr/>
            </a:lvl1pPr>
          </a:lstStyle>
          <a:p>
            <a:endParaRPr lang="ru-RU" altLang="ru-RU"/>
          </a:p>
        </p:txBody>
      </p:sp>
      <p:sp>
        <p:nvSpPr>
          <p:cNvPr id="4" name="Slide Number Placeholder 3"/>
          <p:cNvSpPr>
            <a:spLocks noGrp="1"/>
          </p:cNvSpPr>
          <p:nvPr>
            <p:ph type="sldNum" sz="quarter" idx="12"/>
          </p:nvPr>
        </p:nvSpPr>
        <p:spPr/>
        <p:txBody>
          <a:bodyPr/>
          <a:lstStyle>
            <a:lvl1pPr>
              <a:defRPr/>
            </a:lvl1pPr>
          </a:lstStyle>
          <a:p>
            <a:fld id="{69E26086-035A-4F0B-B9FF-AACCA0D203C1}" type="slidenum">
              <a:rPr lang="ru-RU" altLang="ru-RU"/>
              <a:pPr/>
              <a:t>‹#›</a:t>
            </a:fld>
            <a:endParaRPr lang="ru-RU" altLang="ru-RU"/>
          </a:p>
        </p:txBody>
      </p:sp>
    </p:spTree>
    <p:extLst>
      <p:ext uri="{BB962C8B-B14F-4D97-AF65-F5344CB8AC3E}">
        <p14:creationId xmlns:p14="http://schemas.microsoft.com/office/powerpoint/2010/main" val="3797829227"/>
      </p:ext>
    </p:extLst>
  </p:cSld>
  <p:clrMapOvr>
    <a:masterClrMapping/>
  </p:clrMapOvr>
</p:sldLayout>
</file>

<file path=ppt/slideLayouts/slideLayout19.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04788"/>
            <a:ext cx="5111750"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841875"/>
            <a:ext cx="2133600" cy="200025"/>
          </a:xfrm>
          <a:prstGeom prst="rect">
            <a:avLst/>
          </a:prstGeom>
        </p:spPr>
        <p:txBody>
          <a:bodyPr/>
          <a:lstStyle>
            <a:lvl1pPr>
              <a:defRPr/>
            </a:lvl1pPr>
          </a:lstStyle>
          <a:p>
            <a:endParaRPr lang="ru-RU" altLang="ru-RU"/>
          </a:p>
        </p:txBody>
      </p:sp>
      <p:sp>
        <p:nvSpPr>
          <p:cNvPr id="6" name="Footer Placeholder 5"/>
          <p:cNvSpPr>
            <a:spLocks noGrp="1"/>
          </p:cNvSpPr>
          <p:nvPr>
            <p:ph type="ftr" sz="quarter" idx="11"/>
          </p:nvPr>
        </p:nvSpPr>
        <p:spPr>
          <a:xfrm>
            <a:off x="3124200" y="4841875"/>
            <a:ext cx="2895600" cy="200025"/>
          </a:xfrm>
          <a:prstGeom prst="rect">
            <a:avLst/>
          </a:prstGeom>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7A21420D-FB59-4EBD-A57D-D547C15BE2F3}" type="slidenum">
              <a:rPr lang="ru-RU" altLang="ru-RU"/>
              <a:pPr/>
              <a:t>‹#›</a:t>
            </a:fld>
            <a:endParaRPr lang="ru-RU" altLang="ru-RU"/>
          </a:p>
        </p:txBody>
      </p:sp>
    </p:spTree>
    <p:extLst>
      <p:ext uri="{BB962C8B-B14F-4D97-AF65-F5344CB8AC3E}">
        <p14:creationId xmlns:p14="http://schemas.microsoft.com/office/powerpoint/2010/main" val="86298028"/>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idx="1"/>
          </p:nvPr>
        </p:nvSpPr>
        <p:spPr>
          <a:xfrm>
            <a:off x="468313" y="1204393"/>
            <a:ext cx="8207375" cy="3456508"/>
          </a:xfrm>
        </p:spPr>
        <p:txBody>
          <a:body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6" name="Slide Number Placeholder 5"/>
          <p:cNvSpPr>
            <a:spLocks noGrp="1"/>
          </p:cNvSpPr>
          <p:nvPr>
            <p:ph type="sldNum" sz="quarter" idx="12"/>
          </p:nvPr>
        </p:nvSpPr>
        <p:spPr/>
        <p:txBody>
          <a:bodyPr/>
          <a:lstStyle>
            <a:lvl1pPr>
              <a:defRPr/>
            </a:lvl1pPr>
          </a:lstStyle>
          <a:p>
            <a:fld id="{47EC126E-BE74-4B7F-BA1E-8E3957F0E8C4}" type="slidenum">
              <a:rPr lang="en-GB" altLang="ru-RU"/>
              <a:pPr/>
              <a:t>‹#›</a:t>
            </a:fld>
            <a:endParaRPr lang="en-GB" altLang="ru-RU"/>
          </a:p>
        </p:txBody>
      </p:sp>
    </p:spTree>
    <p:extLst>
      <p:ext uri="{BB962C8B-B14F-4D97-AF65-F5344CB8AC3E}">
        <p14:creationId xmlns:p14="http://schemas.microsoft.com/office/powerpoint/2010/main" val="1984614940"/>
      </p:ext>
    </p:extLst>
  </p:cSld>
  <p:clrMapOvr>
    <a:masterClrMapping/>
  </p:clrMapOvr>
</p:sldLayout>
</file>

<file path=ppt/slideLayouts/slideLayout20.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2038"/>
            <a:ext cx="5486400" cy="425450"/>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4027488"/>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841875"/>
            <a:ext cx="2133600" cy="200025"/>
          </a:xfrm>
          <a:prstGeom prst="rect">
            <a:avLst/>
          </a:prstGeom>
        </p:spPr>
        <p:txBody>
          <a:bodyPr/>
          <a:lstStyle>
            <a:lvl1pPr>
              <a:defRPr/>
            </a:lvl1pPr>
          </a:lstStyle>
          <a:p>
            <a:endParaRPr lang="ru-RU" altLang="ru-RU"/>
          </a:p>
        </p:txBody>
      </p:sp>
      <p:sp>
        <p:nvSpPr>
          <p:cNvPr id="6" name="Footer Placeholder 5"/>
          <p:cNvSpPr>
            <a:spLocks noGrp="1"/>
          </p:cNvSpPr>
          <p:nvPr>
            <p:ph type="ftr" sz="quarter" idx="11"/>
          </p:nvPr>
        </p:nvSpPr>
        <p:spPr>
          <a:xfrm>
            <a:off x="3124200" y="4841875"/>
            <a:ext cx="2895600" cy="200025"/>
          </a:xfrm>
          <a:prstGeom prst="rect">
            <a:avLst/>
          </a:prstGeom>
        </p:spPr>
        <p:txBody>
          <a:bodyPr/>
          <a:lstStyle>
            <a:lvl1pPr>
              <a:defRPr/>
            </a:lvl1pPr>
          </a:lstStyle>
          <a:p>
            <a:endParaRPr lang="ru-RU" altLang="ru-RU"/>
          </a:p>
        </p:txBody>
      </p:sp>
      <p:sp>
        <p:nvSpPr>
          <p:cNvPr id="7" name="Slide Number Placeholder 6"/>
          <p:cNvSpPr>
            <a:spLocks noGrp="1"/>
          </p:cNvSpPr>
          <p:nvPr>
            <p:ph type="sldNum" sz="quarter" idx="12"/>
          </p:nvPr>
        </p:nvSpPr>
        <p:spPr/>
        <p:txBody>
          <a:bodyPr/>
          <a:lstStyle>
            <a:lvl1pPr>
              <a:defRPr/>
            </a:lvl1pPr>
          </a:lstStyle>
          <a:p>
            <a:fld id="{823B03F8-9D80-436D-97DC-F2861AB629BF}" type="slidenum">
              <a:rPr lang="ru-RU" altLang="ru-RU"/>
              <a:pPr/>
              <a:t>‹#›</a:t>
            </a:fld>
            <a:endParaRPr lang="ru-RU" altLang="ru-RU"/>
          </a:p>
        </p:txBody>
      </p:sp>
    </p:spTree>
    <p:extLst>
      <p:ext uri="{BB962C8B-B14F-4D97-AF65-F5344CB8AC3E}">
        <p14:creationId xmlns:p14="http://schemas.microsoft.com/office/powerpoint/2010/main" val="3673670882"/>
      </p:ext>
    </p:extLst>
  </p:cSld>
  <p:clrMapOvr>
    <a:masterClrMapping/>
  </p:clrMapOvr>
</p:sldLayout>
</file>

<file path=ppt/slideLayouts/slideLayout21.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Vertical Text Placeholder 2"/>
          <p:cNvSpPr>
            <a:spLocks noGrp="1"/>
          </p:cNvSpPr>
          <p:nvPr>
            <p:ph type="body" orient="vert" idx="1"/>
          </p:nvPr>
        </p:nvSpPr>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a:xfrm>
            <a:off x="457200" y="4841875"/>
            <a:ext cx="2133600" cy="200025"/>
          </a:xfrm>
          <a:prstGeom prst="rect">
            <a:avLst/>
          </a:prstGeom>
        </p:spPr>
        <p:txBody>
          <a:bodyPr/>
          <a:lstStyle>
            <a:lvl1pPr>
              <a:defRPr/>
            </a:lvl1pPr>
          </a:lstStyle>
          <a:p>
            <a:endParaRPr lang="ru-RU" altLang="ru-RU"/>
          </a:p>
        </p:txBody>
      </p:sp>
      <p:sp>
        <p:nvSpPr>
          <p:cNvPr id="5" name="Footer Placeholder 4"/>
          <p:cNvSpPr>
            <a:spLocks noGrp="1"/>
          </p:cNvSpPr>
          <p:nvPr>
            <p:ph type="ftr" sz="quarter" idx="11"/>
          </p:nvPr>
        </p:nvSpPr>
        <p:spPr>
          <a:xfrm>
            <a:off x="3124200" y="4841875"/>
            <a:ext cx="2895600" cy="200025"/>
          </a:xfrm>
          <a:prstGeom prst="rect">
            <a:avLst/>
          </a:prstGeom>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D48577A4-10EA-406F-8BE4-57C0FAF3CA7A}" type="slidenum">
              <a:rPr lang="ru-RU" altLang="ru-RU"/>
              <a:pPr/>
              <a:t>‹#›</a:t>
            </a:fld>
            <a:endParaRPr lang="ru-RU" altLang="ru-RU"/>
          </a:p>
        </p:txBody>
      </p:sp>
    </p:spTree>
    <p:extLst>
      <p:ext uri="{BB962C8B-B14F-4D97-AF65-F5344CB8AC3E}">
        <p14:creationId xmlns:p14="http://schemas.microsoft.com/office/powerpoint/2010/main" val="1658542319"/>
      </p:ext>
    </p:extLst>
  </p:cSld>
  <p:clrMapOvr>
    <a:masterClrMapping/>
  </p:clrMapOvr>
</p:sldLayout>
</file>

<file path=ppt/slideLayouts/slideLayout22.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848475" y="196850"/>
            <a:ext cx="1838325" cy="4403725"/>
          </a:xfrm>
        </p:spPr>
        <p:txBody>
          <a:bodyPr vert="eaVert"/>
          <a:lstStyle/>
          <a:p>
            <a:r>
              <a:rPr lang="en-US"/>
              <a:t>Click to edit Master title style</a:t>
            </a:r>
            <a:endParaRPr lang="ru-RU"/>
          </a:p>
        </p:txBody>
      </p:sp>
      <p:sp>
        <p:nvSpPr>
          <p:cNvPr id="3" name="Vertical Text Placeholder 2"/>
          <p:cNvSpPr>
            <a:spLocks noGrp="1"/>
          </p:cNvSpPr>
          <p:nvPr>
            <p:ph type="body" orient="vert" idx="1"/>
          </p:nvPr>
        </p:nvSpPr>
        <p:spPr>
          <a:xfrm>
            <a:off x="1331913" y="196850"/>
            <a:ext cx="5364162" cy="4403725"/>
          </a:xfrm>
        </p:spPr>
        <p:txBody>
          <a:bodyPr vert="eaVert"/>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Date Placeholder 3"/>
          <p:cNvSpPr>
            <a:spLocks noGrp="1"/>
          </p:cNvSpPr>
          <p:nvPr>
            <p:ph type="dt" sz="half" idx="10"/>
          </p:nvPr>
        </p:nvSpPr>
        <p:spPr>
          <a:xfrm>
            <a:off x="457200" y="4841875"/>
            <a:ext cx="2133600" cy="200025"/>
          </a:xfrm>
          <a:prstGeom prst="rect">
            <a:avLst/>
          </a:prstGeom>
        </p:spPr>
        <p:txBody>
          <a:bodyPr/>
          <a:lstStyle>
            <a:lvl1pPr>
              <a:defRPr/>
            </a:lvl1pPr>
          </a:lstStyle>
          <a:p>
            <a:endParaRPr lang="ru-RU" altLang="ru-RU"/>
          </a:p>
        </p:txBody>
      </p:sp>
      <p:sp>
        <p:nvSpPr>
          <p:cNvPr id="5" name="Footer Placeholder 4"/>
          <p:cNvSpPr>
            <a:spLocks noGrp="1"/>
          </p:cNvSpPr>
          <p:nvPr>
            <p:ph type="ftr" sz="quarter" idx="11"/>
          </p:nvPr>
        </p:nvSpPr>
        <p:spPr>
          <a:xfrm>
            <a:off x="3124200" y="4841875"/>
            <a:ext cx="2895600" cy="200025"/>
          </a:xfrm>
          <a:prstGeom prst="rect">
            <a:avLst/>
          </a:prstGeom>
        </p:spPr>
        <p:txBody>
          <a:bodyPr/>
          <a:lstStyle>
            <a:lvl1pPr>
              <a:defRPr/>
            </a:lvl1pPr>
          </a:lstStyle>
          <a:p>
            <a:endParaRPr lang="ru-RU" altLang="ru-RU"/>
          </a:p>
        </p:txBody>
      </p:sp>
      <p:sp>
        <p:nvSpPr>
          <p:cNvPr id="6" name="Slide Number Placeholder 5"/>
          <p:cNvSpPr>
            <a:spLocks noGrp="1"/>
          </p:cNvSpPr>
          <p:nvPr>
            <p:ph type="sldNum" sz="quarter" idx="12"/>
          </p:nvPr>
        </p:nvSpPr>
        <p:spPr/>
        <p:txBody>
          <a:bodyPr/>
          <a:lstStyle>
            <a:lvl1pPr>
              <a:defRPr/>
            </a:lvl1pPr>
          </a:lstStyle>
          <a:p>
            <a:fld id="{15C6A68E-2964-4429-BE25-B2EC019A7997}" type="slidenum">
              <a:rPr lang="ru-RU" altLang="ru-RU"/>
              <a:pPr/>
              <a:t>‹#›</a:t>
            </a:fld>
            <a:endParaRPr lang="ru-RU" altLang="ru-RU"/>
          </a:p>
        </p:txBody>
      </p:sp>
    </p:spTree>
    <p:extLst>
      <p:ext uri="{BB962C8B-B14F-4D97-AF65-F5344CB8AC3E}">
        <p14:creationId xmlns:p14="http://schemas.microsoft.com/office/powerpoint/2010/main" val="2771241473"/>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3306763"/>
            <a:ext cx="7772400" cy="1020762"/>
          </a:xfrm>
        </p:spPr>
        <p:txBody>
          <a:bodyPr anchor="t"/>
          <a:lstStyle>
            <a:lvl1pPr algn="l">
              <a:defRPr sz="4000" b="1" cap="all"/>
            </a:lvl1pPr>
          </a:lstStyle>
          <a:p>
            <a:r>
              <a:rPr lang="en-US"/>
              <a:t>Click to edit Master title style</a:t>
            </a:r>
            <a:endParaRPr lang="ru-RU"/>
          </a:p>
        </p:txBody>
      </p:sp>
      <p:sp>
        <p:nvSpPr>
          <p:cNvPr id="3" name="Text Placeholder 2"/>
          <p:cNvSpPr>
            <a:spLocks noGrp="1"/>
          </p:cNvSpPr>
          <p:nvPr>
            <p:ph type="body" idx="1"/>
          </p:nvPr>
        </p:nvSpPr>
        <p:spPr>
          <a:xfrm>
            <a:off x="722313" y="2181225"/>
            <a:ext cx="7772400" cy="1125538"/>
          </a:xfrm>
        </p:spPr>
        <p:txBody>
          <a:bodyPr anchor="b"/>
          <a:lstStyle>
            <a:lvl1pPr marL="0" indent="0">
              <a:buNone/>
              <a:defRPr sz="2000"/>
            </a:lvl1pPr>
            <a:lvl2pPr marL="457200" indent="0">
              <a:buNone/>
              <a:defRPr sz="1800"/>
            </a:lvl2pPr>
            <a:lvl3pPr marL="914400" indent="0">
              <a:buNone/>
              <a:defRPr sz="1600"/>
            </a:lvl3pPr>
            <a:lvl4pPr marL="1371600" indent="0">
              <a:buNone/>
              <a:defRPr sz="1400"/>
            </a:lvl4pPr>
            <a:lvl5pPr marL="1828800" indent="0">
              <a:buNone/>
              <a:defRPr sz="1400"/>
            </a:lvl5pPr>
            <a:lvl6pPr marL="2286000" indent="0">
              <a:buNone/>
              <a:defRPr sz="1400"/>
            </a:lvl6pPr>
            <a:lvl7pPr marL="2743200" indent="0">
              <a:buNone/>
              <a:defRPr sz="1400"/>
            </a:lvl7pPr>
            <a:lvl8pPr marL="3200400" indent="0">
              <a:buNone/>
              <a:defRPr sz="1400"/>
            </a:lvl8pPr>
            <a:lvl9pPr marL="3657600" indent="0">
              <a:buNone/>
              <a:defRPr sz="1400"/>
            </a:lvl9pPr>
          </a:lstStyle>
          <a:p>
            <a:pPr lvl="0"/>
            <a:r>
              <a:rPr lang="en-US"/>
              <a:t>Click to edit Master text styles</a:t>
            </a:r>
          </a:p>
        </p:txBody>
      </p:sp>
      <p:sp>
        <p:nvSpPr>
          <p:cNvPr id="4" name="Date Placeholder 3"/>
          <p:cNvSpPr>
            <a:spLocks noGrp="1"/>
          </p:cNvSpPr>
          <p:nvPr>
            <p:ph type="dt" sz="half" idx="10"/>
          </p:nvPr>
        </p:nvSpPr>
        <p:spPr>
          <a:xfrm>
            <a:off x="457200" y="4838700"/>
            <a:ext cx="2133600" cy="254000"/>
          </a:xfrm>
          <a:prstGeom prst="rect">
            <a:avLst/>
          </a:prstGeom>
        </p:spPr>
        <p:txBody>
          <a:bodyPr/>
          <a:lstStyle>
            <a:lvl1pPr>
              <a:defRPr/>
            </a:lvl1pPr>
          </a:lstStyle>
          <a:p>
            <a:endParaRPr lang="en-GB" altLang="ru-RU"/>
          </a:p>
        </p:txBody>
      </p:sp>
      <p:sp>
        <p:nvSpPr>
          <p:cNvPr id="5" name="Footer Placeholder 4"/>
          <p:cNvSpPr>
            <a:spLocks noGrp="1"/>
          </p:cNvSpPr>
          <p:nvPr>
            <p:ph type="ftr" sz="quarter" idx="11"/>
          </p:nvPr>
        </p:nvSpPr>
        <p:spPr>
          <a:xfrm>
            <a:off x="3124200" y="4838700"/>
            <a:ext cx="2895600" cy="254000"/>
          </a:xfrm>
          <a:prstGeom prst="rect">
            <a:avLst/>
          </a:prstGeom>
        </p:spPr>
        <p:txBody>
          <a:bodyPr/>
          <a:lstStyle>
            <a:lvl1pPr>
              <a:defRPr/>
            </a:lvl1pPr>
          </a:lstStyle>
          <a:p>
            <a:endParaRPr lang="en-GB" altLang="ru-RU"/>
          </a:p>
        </p:txBody>
      </p:sp>
      <p:sp>
        <p:nvSpPr>
          <p:cNvPr id="6" name="Slide Number Placeholder 5"/>
          <p:cNvSpPr>
            <a:spLocks noGrp="1"/>
          </p:cNvSpPr>
          <p:nvPr>
            <p:ph type="sldNum" sz="quarter" idx="12"/>
          </p:nvPr>
        </p:nvSpPr>
        <p:spPr/>
        <p:txBody>
          <a:bodyPr/>
          <a:lstStyle>
            <a:lvl1pPr>
              <a:defRPr/>
            </a:lvl1pPr>
          </a:lstStyle>
          <a:p>
            <a:fld id="{5B3B651F-4E12-4A34-A39D-AEFA7C1C35DF}" type="slidenum">
              <a:rPr lang="en-GB" altLang="ru-RU"/>
              <a:pPr/>
              <a:t>‹#›</a:t>
            </a:fld>
            <a:endParaRPr lang="en-GB" altLang="ru-RU"/>
          </a:p>
        </p:txBody>
      </p:sp>
    </p:spTree>
    <p:extLst>
      <p:ext uri="{BB962C8B-B14F-4D97-AF65-F5344CB8AC3E}">
        <p14:creationId xmlns:p14="http://schemas.microsoft.com/office/powerpoint/2010/main" val="71574861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3" name="Content Placeholder 2"/>
          <p:cNvSpPr>
            <a:spLocks noGrp="1"/>
          </p:cNvSpPr>
          <p:nvPr>
            <p:ph sz="half" idx="1"/>
          </p:nvPr>
        </p:nvSpPr>
        <p:spPr>
          <a:xfrm>
            <a:off x="468313" y="1743075"/>
            <a:ext cx="4027487" cy="2917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Content Placeholder 3"/>
          <p:cNvSpPr>
            <a:spLocks noGrp="1"/>
          </p:cNvSpPr>
          <p:nvPr>
            <p:ph sz="half" idx="2"/>
          </p:nvPr>
        </p:nvSpPr>
        <p:spPr>
          <a:xfrm>
            <a:off x="4648200" y="1743075"/>
            <a:ext cx="4027488" cy="2917825"/>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7" name="Slide Number Placeholder 6"/>
          <p:cNvSpPr>
            <a:spLocks noGrp="1"/>
          </p:cNvSpPr>
          <p:nvPr>
            <p:ph type="sldNum" sz="quarter" idx="12"/>
          </p:nvPr>
        </p:nvSpPr>
        <p:spPr/>
        <p:txBody>
          <a:bodyPr/>
          <a:lstStyle>
            <a:lvl1pPr>
              <a:defRPr/>
            </a:lvl1pPr>
          </a:lstStyle>
          <a:p>
            <a:fld id="{DF64E6AB-22C5-47ED-A4AC-723467F252AF}" type="slidenum">
              <a:rPr lang="en-GB" altLang="ru-RU"/>
              <a:pPr/>
              <a:t>‹#›</a:t>
            </a:fld>
            <a:endParaRPr lang="en-GB" altLang="ru-RU"/>
          </a:p>
        </p:txBody>
      </p:sp>
    </p:spTree>
    <p:extLst>
      <p:ext uri="{BB962C8B-B14F-4D97-AF65-F5344CB8AC3E}">
        <p14:creationId xmlns:p14="http://schemas.microsoft.com/office/powerpoint/2010/main" val="4041515623"/>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6375"/>
            <a:ext cx="8229600" cy="857250"/>
          </a:xfrm>
        </p:spPr>
        <p:txBody>
          <a:bodyPr/>
          <a:lstStyle>
            <a:lvl1pPr>
              <a:defRPr/>
            </a:lvl1pPr>
          </a:lstStyle>
          <a:p>
            <a:r>
              <a:rPr lang="en-US"/>
              <a:t>Click to edit Master title style</a:t>
            </a:r>
            <a:endParaRPr lang="ru-RU"/>
          </a:p>
        </p:txBody>
      </p:sp>
      <p:sp>
        <p:nvSpPr>
          <p:cNvPr id="3" name="Text Placeholder 2"/>
          <p:cNvSpPr>
            <a:spLocks noGrp="1"/>
          </p:cNvSpPr>
          <p:nvPr>
            <p:ph type="body" idx="1"/>
          </p:nvPr>
        </p:nvSpPr>
        <p:spPr>
          <a:xfrm>
            <a:off x="457200" y="1150938"/>
            <a:ext cx="4040188"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4" name="Content Placeholder 3"/>
          <p:cNvSpPr>
            <a:spLocks noGrp="1"/>
          </p:cNvSpPr>
          <p:nvPr>
            <p:ph sz="half" idx="2"/>
          </p:nvPr>
        </p:nvSpPr>
        <p:spPr>
          <a:xfrm>
            <a:off x="457200" y="1631950"/>
            <a:ext cx="4040188"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5" name="Text Placeholder 4"/>
          <p:cNvSpPr>
            <a:spLocks noGrp="1"/>
          </p:cNvSpPr>
          <p:nvPr>
            <p:ph type="body" sz="quarter" idx="3"/>
          </p:nvPr>
        </p:nvSpPr>
        <p:spPr>
          <a:xfrm>
            <a:off x="4645025" y="1150938"/>
            <a:ext cx="4041775" cy="4810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a:t>Click to edit Master text styles</a:t>
            </a:r>
          </a:p>
        </p:txBody>
      </p:sp>
      <p:sp>
        <p:nvSpPr>
          <p:cNvPr id="6" name="Content Placeholder 5"/>
          <p:cNvSpPr>
            <a:spLocks noGrp="1"/>
          </p:cNvSpPr>
          <p:nvPr>
            <p:ph sz="quarter" idx="4"/>
          </p:nvPr>
        </p:nvSpPr>
        <p:spPr>
          <a:xfrm>
            <a:off x="4645025" y="1631950"/>
            <a:ext cx="4041775" cy="2963863"/>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9" name="Slide Number Placeholder 8"/>
          <p:cNvSpPr>
            <a:spLocks noGrp="1"/>
          </p:cNvSpPr>
          <p:nvPr>
            <p:ph type="sldNum" sz="quarter" idx="12"/>
          </p:nvPr>
        </p:nvSpPr>
        <p:spPr/>
        <p:txBody>
          <a:bodyPr/>
          <a:lstStyle>
            <a:lvl1pPr>
              <a:defRPr/>
            </a:lvl1pPr>
          </a:lstStyle>
          <a:p>
            <a:fld id="{CF41914B-C098-473F-8C71-75FC8D236D5C}" type="slidenum">
              <a:rPr lang="en-GB" altLang="ru-RU"/>
              <a:pPr/>
              <a:t>‹#›</a:t>
            </a:fld>
            <a:endParaRPr lang="en-GB" altLang="ru-RU"/>
          </a:p>
        </p:txBody>
      </p:sp>
    </p:spTree>
    <p:extLst>
      <p:ext uri="{BB962C8B-B14F-4D97-AF65-F5344CB8AC3E}">
        <p14:creationId xmlns:p14="http://schemas.microsoft.com/office/powerpoint/2010/main" val="1108479945"/>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ru-RU"/>
          </a:p>
        </p:txBody>
      </p:sp>
      <p:sp>
        <p:nvSpPr>
          <p:cNvPr id="5" name="Slide Number Placeholder 4"/>
          <p:cNvSpPr>
            <a:spLocks noGrp="1"/>
          </p:cNvSpPr>
          <p:nvPr>
            <p:ph type="sldNum" sz="quarter" idx="12"/>
          </p:nvPr>
        </p:nvSpPr>
        <p:spPr/>
        <p:txBody>
          <a:bodyPr/>
          <a:lstStyle>
            <a:lvl1pPr>
              <a:defRPr/>
            </a:lvl1pPr>
          </a:lstStyle>
          <a:p>
            <a:fld id="{14A02B94-A592-4D4D-A4E5-AC6B323ED4BD}" type="slidenum">
              <a:rPr lang="en-GB" altLang="ru-RU"/>
              <a:pPr/>
              <a:t>‹#›</a:t>
            </a:fld>
            <a:endParaRPr lang="en-GB" altLang="ru-RU"/>
          </a:p>
        </p:txBody>
      </p:sp>
    </p:spTree>
    <p:extLst>
      <p:ext uri="{BB962C8B-B14F-4D97-AF65-F5344CB8AC3E}">
        <p14:creationId xmlns:p14="http://schemas.microsoft.com/office/powerpoint/2010/main" val="3125215030"/>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lvl1pPr>
              <a:defRPr/>
            </a:lvl1pPr>
          </a:lstStyle>
          <a:p>
            <a:fld id="{A3C23DF4-072D-44E2-96AE-FC5D16CF7A03}" type="slidenum">
              <a:rPr lang="en-GB" altLang="ru-RU"/>
              <a:pPr/>
              <a:t>‹#›</a:t>
            </a:fld>
            <a:endParaRPr lang="en-GB" altLang="ru-RU"/>
          </a:p>
        </p:txBody>
      </p:sp>
    </p:spTree>
    <p:extLst>
      <p:ext uri="{BB962C8B-B14F-4D97-AF65-F5344CB8AC3E}">
        <p14:creationId xmlns:p14="http://schemas.microsoft.com/office/powerpoint/2010/main" val="1773021666"/>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04788"/>
            <a:ext cx="3008313" cy="871537"/>
          </a:xfrm>
        </p:spPr>
        <p:txBody>
          <a:bodyPr anchor="b"/>
          <a:lstStyle>
            <a:lvl1pPr algn="l">
              <a:defRPr sz="2000" b="1"/>
            </a:lvl1pPr>
          </a:lstStyle>
          <a:p>
            <a:r>
              <a:rPr lang="en-US"/>
              <a:t>Click to edit Master title style</a:t>
            </a:r>
            <a:endParaRPr lang="ru-RU"/>
          </a:p>
        </p:txBody>
      </p:sp>
      <p:sp>
        <p:nvSpPr>
          <p:cNvPr id="3" name="Content Placeholder 2"/>
          <p:cNvSpPr>
            <a:spLocks noGrp="1"/>
          </p:cNvSpPr>
          <p:nvPr>
            <p:ph idx="1"/>
          </p:nvPr>
        </p:nvSpPr>
        <p:spPr>
          <a:xfrm>
            <a:off x="3575050" y="204788"/>
            <a:ext cx="5111750" cy="43910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endParaRPr lang="ru-RU"/>
          </a:p>
        </p:txBody>
      </p:sp>
      <p:sp>
        <p:nvSpPr>
          <p:cNvPr id="4" name="Text Placeholder 3"/>
          <p:cNvSpPr>
            <a:spLocks noGrp="1"/>
          </p:cNvSpPr>
          <p:nvPr>
            <p:ph type="body" sz="half" idx="2"/>
          </p:nvPr>
        </p:nvSpPr>
        <p:spPr>
          <a:xfrm>
            <a:off x="457200" y="1076325"/>
            <a:ext cx="3008313" cy="3519488"/>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838700"/>
            <a:ext cx="2133600" cy="254000"/>
          </a:xfrm>
          <a:prstGeom prst="rect">
            <a:avLst/>
          </a:prstGeom>
        </p:spPr>
        <p:txBody>
          <a:bodyPr/>
          <a:lstStyle>
            <a:lvl1pPr>
              <a:defRPr/>
            </a:lvl1pPr>
          </a:lstStyle>
          <a:p>
            <a:endParaRPr lang="en-GB" altLang="ru-RU"/>
          </a:p>
        </p:txBody>
      </p:sp>
      <p:sp>
        <p:nvSpPr>
          <p:cNvPr id="6" name="Footer Placeholder 5"/>
          <p:cNvSpPr>
            <a:spLocks noGrp="1"/>
          </p:cNvSpPr>
          <p:nvPr>
            <p:ph type="ftr" sz="quarter" idx="11"/>
          </p:nvPr>
        </p:nvSpPr>
        <p:spPr>
          <a:xfrm>
            <a:off x="3124200" y="4838700"/>
            <a:ext cx="2895600" cy="254000"/>
          </a:xfrm>
          <a:prstGeom prst="rect">
            <a:avLst/>
          </a:prstGeom>
        </p:spPr>
        <p:txBody>
          <a:bodyPr/>
          <a:lstStyle>
            <a:lvl1pPr>
              <a:defRPr/>
            </a:lvl1pPr>
          </a:lstStyle>
          <a:p>
            <a:endParaRPr lang="en-GB" altLang="ru-RU"/>
          </a:p>
        </p:txBody>
      </p:sp>
      <p:sp>
        <p:nvSpPr>
          <p:cNvPr id="7" name="Slide Number Placeholder 6"/>
          <p:cNvSpPr>
            <a:spLocks noGrp="1"/>
          </p:cNvSpPr>
          <p:nvPr>
            <p:ph type="sldNum" sz="quarter" idx="12"/>
          </p:nvPr>
        </p:nvSpPr>
        <p:spPr/>
        <p:txBody>
          <a:bodyPr/>
          <a:lstStyle>
            <a:lvl1pPr>
              <a:defRPr/>
            </a:lvl1pPr>
          </a:lstStyle>
          <a:p>
            <a:fld id="{FA6BA145-C2B4-4A41-87D3-3BE281C33F03}" type="slidenum">
              <a:rPr lang="en-GB" altLang="ru-RU"/>
              <a:pPr/>
              <a:t>‹#›</a:t>
            </a:fld>
            <a:endParaRPr lang="en-GB" altLang="ru-RU"/>
          </a:p>
        </p:txBody>
      </p:sp>
    </p:spTree>
    <p:extLst>
      <p:ext uri="{BB962C8B-B14F-4D97-AF65-F5344CB8AC3E}">
        <p14:creationId xmlns:p14="http://schemas.microsoft.com/office/powerpoint/2010/main" val="1051566387"/>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3602038"/>
            <a:ext cx="5486400" cy="425450"/>
          </a:xfrm>
        </p:spPr>
        <p:txBody>
          <a:bodyPr anchor="b"/>
          <a:lstStyle>
            <a:lvl1pPr algn="l">
              <a:defRPr sz="2000" b="1"/>
            </a:lvl1pPr>
          </a:lstStyle>
          <a:p>
            <a:r>
              <a:rPr lang="en-US"/>
              <a:t>Click to edit Master title style</a:t>
            </a:r>
            <a:endParaRPr lang="ru-RU"/>
          </a:p>
        </p:txBody>
      </p:sp>
      <p:sp>
        <p:nvSpPr>
          <p:cNvPr id="3" name="Picture Placeholder 2"/>
          <p:cNvSpPr>
            <a:spLocks noGrp="1"/>
          </p:cNvSpPr>
          <p:nvPr>
            <p:ph type="pic" idx="1"/>
          </p:nvPr>
        </p:nvSpPr>
        <p:spPr>
          <a:xfrm>
            <a:off x="1792288" y="460375"/>
            <a:ext cx="5486400" cy="30861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ru-RU"/>
          </a:p>
        </p:txBody>
      </p:sp>
      <p:sp>
        <p:nvSpPr>
          <p:cNvPr id="4" name="Text Placeholder 3"/>
          <p:cNvSpPr>
            <a:spLocks noGrp="1"/>
          </p:cNvSpPr>
          <p:nvPr>
            <p:ph type="body" sz="half" idx="2"/>
          </p:nvPr>
        </p:nvSpPr>
        <p:spPr>
          <a:xfrm>
            <a:off x="1792288" y="4027488"/>
            <a:ext cx="5486400" cy="603250"/>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a:t>Click to edit Master text styles</a:t>
            </a:r>
          </a:p>
        </p:txBody>
      </p:sp>
      <p:sp>
        <p:nvSpPr>
          <p:cNvPr id="5" name="Date Placeholder 4"/>
          <p:cNvSpPr>
            <a:spLocks noGrp="1"/>
          </p:cNvSpPr>
          <p:nvPr>
            <p:ph type="dt" sz="half" idx="10"/>
          </p:nvPr>
        </p:nvSpPr>
        <p:spPr>
          <a:xfrm>
            <a:off x="457200" y="4838700"/>
            <a:ext cx="2133600" cy="254000"/>
          </a:xfrm>
          <a:prstGeom prst="rect">
            <a:avLst/>
          </a:prstGeom>
        </p:spPr>
        <p:txBody>
          <a:bodyPr/>
          <a:lstStyle>
            <a:lvl1pPr>
              <a:defRPr/>
            </a:lvl1pPr>
          </a:lstStyle>
          <a:p>
            <a:endParaRPr lang="en-GB" altLang="ru-RU"/>
          </a:p>
        </p:txBody>
      </p:sp>
      <p:sp>
        <p:nvSpPr>
          <p:cNvPr id="6" name="Footer Placeholder 5"/>
          <p:cNvSpPr>
            <a:spLocks noGrp="1"/>
          </p:cNvSpPr>
          <p:nvPr>
            <p:ph type="ftr" sz="quarter" idx="11"/>
          </p:nvPr>
        </p:nvSpPr>
        <p:spPr>
          <a:xfrm>
            <a:off x="3124200" y="4838700"/>
            <a:ext cx="2895600" cy="254000"/>
          </a:xfrm>
          <a:prstGeom prst="rect">
            <a:avLst/>
          </a:prstGeom>
        </p:spPr>
        <p:txBody>
          <a:bodyPr/>
          <a:lstStyle>
            <a:lvl1pPr>
              <a:defRPr/>
            </a:lvl1pPr>
          </a:lstStyle>
          <a:p>
            <a:endParaRPr lang="en-GB" altLang="ru-RU"/>
          </a:p>
        </p:txBody>
      </p:sp>
      <p:sp>
        <p:nvSpPr>
          <p:cNvPr id="7" name="Slide Number Placeholder 6"/>
          <p:cNvSpPr>
            <a:spLocks noGrp="1"/>
          </p:cNvSpPr>
          <p:nvPr>
            <p:ph type="sldNum" sz="quarter" idx="12"/>
          </p:nvPr>
        </p:nvSpPr>
        <p:spPr/>
        <p:txBody>
          <a:bodyPr/>
          <a:lstStyle>
            <a:lvl1pPr>
              <a:defRPr/>
            </a:lvl1pPr>
          </a:lstStyle>
          <a:p>
            <a:fld id="{4819DA97-A596-4BD2-833C-3AA9A53E8A19}" type="slidenum">
              <a:rPr lang="en-GB" altLang="ru-RU"/>
              <a:pPr/>
              <a:t>‹#›</a:t>
            </a:fld>
            <a:endParaRPr lang="en-GB" altLang="ru-RU"/>
          </a:p>
        </p:txBody>
      </p:sp>
    </p:spTree>
    <p:extLst>
      <p:ext uri="{BB962C8B-B14F-4D97-AF65-F5344CB8AC3E}">
        <p14:creationId xmlns:p14="http://schemas.microsoft.com/office/powerpoint/2010/main" val="670496155"/>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e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19.xml"/><Relationship Id="rId13" Type="http://schemas.openxmlformats.org/officeDocument/2006/relationships/image" Target="../media/image3.jpeg"/><Relationship Id="rId3" Type="http://schemas.openxmlformats.org/officeDocument/2006/relationships/slideLayout" Target="../slideLayouts/slideLayout14.xml"/><Relationship Id="rId7" Type="http://schemas.openxmlformats.org/officeDocument/2006/relationships/slideLayout" Target="../slideLayouts/slideLayout18.xml"/><Relationship Id="rId12" Type="http://schemas.openxmlformats.org/officeDocument/2006/relationships/theme" Target="../theme/theme2.xml"/><Relationship Id="rId2" Type="http://schemas.openxmlformats.org/officeDocument/2006/relationships/slideLayout" Target="../slideLayouts/slideLayout13.xml"/><Relationship Id="rId1" Type="http://schemas.openxmlformats.org/officeDocument/2006/relationships/slideLayout" Target="../slideLayouts/slideLayout12.xml"/><Relationship Id="rId6" Type="http://schemas.openxmlformats.org/officeDocument/2006/relationships/slideLayout" Target="../slideLayouts/slideLayout17.xml"/><Relationship Id="rId11" Type="http://schemas.openxmlformats.org/officeDocument/2006/relationships/slideLayout" Target="../slideLayouts/slideLayout22.xml"/><Relationship Id="rId5" Type="http://schemas.openxmlformats.org/officeDocument/2006/relationships/slideLayout" Target="../slideLayouts/slideLayout16.xml"/><Relationship Id="rId10" Type="http://schemas.openxmlformats.org/officeDocument/2006/relationships/slideLayout" Target="../slideLayouts/slideLayout21.xml"/><Relationship Id="rId4" Type="http://schemas.openxmlformats.org/officeDocument/2006/relationships/slideLayout" Target="../slideLayouts/slideLayout15.xml"/><Relationship Id="rId9" Type="http://schemas.openxmlformats.org/officeDocument/2006/relationships/slideLayout" Target="../slideLayouts/slideLayout20.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026" name="Rectangle 2"/>
          <p:cNvSpPr>
            <a:spLocks noGrp="1" noChangeArrowheads="1"/>
          </p:cNvSpPr>
          <p:nvPr>
            <p:ph type="title"/>
          </p:nvPr>
        </p:nvSpPr>
        <p:spPr bwMode="auto">
          <a:xfrm>
            <a:off x="468313" y="196850"/>
            <a:ext cx="8207375" cy="86677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1796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Click to edit Master title style</a:t>
            </a:r>
          </a:p>
        </p:txBody>
      </p:sp>
      <p:sp>
        <p:nvSpPr>
          <p:cNvPr id="1027" name="Rectangle 3"/>
          <p:cNvSpPr>
            <a:spLocks noGrp="1" noChangeArrowheads="1"/>
          </p:cNvSpPr>
          <p:nvPr>
            <p:ph type="body" idx="1"/>
          </p:nvPr>
        </p:nvSpPr>
        <p:spPr bwMode="auto">
          <a:xfrm>
            <a:off x="468313" y="1743075"/>
            <a:ext cx="8207375" cy="29178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Click to edit Master text styles</a:t>
            </a:r>
          </a:p>
          <a:p>
            <a:pPr lvl="1"/>
            <a:r>
              <a:rPr lang="ru-RU" altLang="ru-RU"/>
              <a:t>Second level</a:t>
            </a:r>
          </a:p>
          <a:p>
            <a:pPr lvl="2"/>
            <a:r>
              <a:rPr lang="ru-RU" altLang="ru-RU"/>
              <a:t>Third level</a:t>
            </a:r>
          </a:p>
          <a:p>
            <a:pPr lvl="3"/>
            <a:r>
              <a:rPr lang="ru-RU" altLang="ru-RU"/>
              <a:t>Fourth level</a:t>
            </a:r>
          </a:p>
          <a:p>
            <a:pPr lvl="4"/>
            <a:r>
              <a:rPr lang="ru-RU" altLang="ru-RU"/>
              <a:t>Fifth level</a:t>
            </a:r>
          </a:p>
        </p:txBody>
      </p:sp>
      <p:sp>
        <p:nvSpPr>
          <p:cNvPr id="1037" name="Rectangle 13"/>
          <p:cNvSpPr>
            <a:spLocks noGrp="1" noChangeArrowheads="1"/>
          </p:cNvSpPr>
          <p:nvPr>
            <p:ph type="sldNum" sz="quarter" idx="4"/>
          </p:nvPr>
        </p:nvSpPr>
        <p:spPr bwMode="auto">
          <a:xfrm>
            <a:off x="6553200" y="4838700"/>
            <a:ext cx="2122488" cy="25400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solidFill>
                  <a:schemeClr val="bg1"/>
                </a:solidFill>
                <a:latin typeface="+mn-lt"/>
              </a:defRPr>
            </a:lvl1pPr>
          </a:lstStyle>
          <a:p>
            <a:fld id="{40845DA9-30DB-4DAB-827A-1BB6926F50DD}" type="slidenum">
              <a:rPr lang="en-GB" altLang="ru-RU"/>
              <a:pPr/>
              <a:t>‹#›</a:t>
            </a:fld>
            <a:endParaRPr lang="en-GB" altLang="ru-RU"/>
          </a:p>
        </p:txBody>
      </p:sp>
    </p:spTree>
  </p:cSld>
  <p:clrMap bg1="lt1" tx1="dk1" bg2="lt2" tx2="dk2" accent1="accent1" accent2="accent2" accent3="accent3" accent4="accent4" accent5="accent5" accent6="accent6" hlink="hlink" folHlink="folHlink"/>
  <p:sldLayoutIdLst>
    <p:sldLayoutId id="2147483649" r:id="rId1"/>
    <p:sldLayoutId id="2147483651" r:id="rId2"/>
    <p:sldLayoutId id="2147483652" r:id="rId3"/>
    <p:sldLayoutId id="2147483653" r:id="rId4"/>
    <p:sldLayoutId id="2147483654" r:id="rId5"/>
    <p:sldLayoutId id="2147483655" r:id="rId6"/>
    <p:sldLayoutId id="2147483656" r:id="rId7"/>
    <p:sldLayoutId id="2147483657" r:id="rId8"/>
    <p:sldLayoutId id="2147483658" r:id="rId9"/>
    <p:sldLayoutId id="2147483659" r:id="rId10"/>
    <p:sldLayoutId id="2147483660" r:id="rId11"/>
  </p:sldLayoutIdLst>
  <p:hf hdr="0" ftr="0" dt="0"/>
  <p:txStyles>
    <p:titleStyle>
      <a:lvl1pPr algn="l" rtl="0" fontAlgn="base">
        <a:spcBef>
          <a:spcPct val="0"/>
        </a:spcBef>
        <a:spcAft>
          <a:spcPct val="0"/>
        </a:spcAft>
        <a:defRPr sz="3200">
          <a:solidFill>
            <a:schemeClr val="bg1"/>
          </a:solidFill>
          <a:latin typeface="+mj-lt"/>
          <a:ea typeface="+mj-ea"/>
          <a:cs typeface="+mj-cs"/>
        </a:defRPr>
      </a:lvl1pPr>
      <a:lvl2pPr algn="l" rtl="0" fontAlgn="base">
        <a:spcBef>
          <a:spcPct val="0"/>
        </a:spcBef>
        <a:spcAft>
          <a:spcPct val="0"/>
        </a:spcAft>
        <a:defRPr sz="3200">
          <a:solidFill>
            <a:schemeClr val="bg1"/>
          </a:solidFill>
          <a:latin typeface="Georgia" pitchFamily="18" charset="0"/>
        </a:defRPr>
      </a:lvl2pPr>
      <a:lvl3pPr algn="l" rtl="0" fontAlgn="base">
        <a:spcBef>
          <a:spcPct val="0"/>
        </a:spcBef>
        <a:spcAft>
          <a:spcPct val="0"/>
        </a:spcAft>
        <a:defRPr sz="3200">
          <a:solidFill>
            <a:schemeClr val="bg1"/>
          </a:solidFill>
          <a:latin typeface="Georgia" pitchFamily="18" charset="0"/>
        </a:defRPr>
      </a:lvl3pPr>
      <a:lvl4pPr algn="l" rtl="0" fontAlgn="base">
        <a:spcBef>
          <a:spcPct val="0"/>
        </a:spcBef>
        <a:spcAft>
          <a:spcPct val="0"/>
        </a:spcAft>
        <a:defRPr sz="3200">
          <a:solidFill>
            <a:schemeClr val="bg1"/>
          </a:solidFill>
          <a:latin typeface="Georgia" pitchFamily="18" charset="0"/>
        </a:defRPr>
      </a:lvl4pPr>
      <a:lvl5pPr algn="l" rtl="0" fontAlgn="base">
        <a:spcBef>
          <a:spcPct val="0"/>
        </a:spcBef>
        <a:spcAft>
          <a:spcPct val="0"/>
        </a:spcAft>
        <a:defRPr sz="3200">
          <a:solidFill>
            <a:schemeClr val="bg1"/>
          </a:solidFill>
          <a:latin typeface="Georgia" pitchFamily="18" charset="0"/>
        </a:defRPr>
      </a:lvl5pPr>
      <a:lvl6pPr marL="457200" algn="l" rtl="0" fontAlgn="base">
        <a:spcBef>
          <a:spcPct val="0"/>
        </a:spcBef>
        <a:spcAft>
          <a:spcPct val="0"/>
        </a:spcAft>
        <a:defRPr sz="3200">
          <a:solidFill>
            <a:schemeClr val="bg1"/>
          </a:solidFill>
          <a:latin typeface="Georgia" pitchFamily="18" charset="0"/>
        </a:defRPr>
      </a:lvl6pPr>
      <a:lvl7pPr marL="914400" algn="l" rtl="0" fontAlgn="base">
        <a:spcBef>
          <a:spcPct val="0"/>
        </a:spcBef>
        <a:spcAft>
          <a:spcPct val="0"/>
        </a:spcAft>
        <a:defRPr sz="3200">
          <a:solidFill>
            <a:schemeClr val="bg1"/>
          </a:solidFill>
          <a:latin typeface="Georgia" pitchFamily="18" charset="0"/>
        </a:defRPr>
      </a:lvl7pPr>
      <a:lvl8pPr marL="1371600" algn="l" rtl="0" fontAlgn="base">
        <a:spcBef>
          <a:spcPct val="0"/>
        </a:spcBef>
        <a:spcAft>
          <a:spcPct val="0"/>
        </a:spcAft>
        <a:defRPr sz="3200">
          <a:solidFill>
            <a:schemeClr val="bg1"/>
          </a:solidFill>
          <a:latin typeface="Georgia" pitchFamily="18" charset="0"/>
        </a:defRPr>
      </a:lvl8pPr>
      <a:lvl9pPr marL="1828800" algn="l" rtl="0" fontAlgn="base">
        <a:spcBef>
          <a:spcPct val="0"/>
        </a:spcBef>
        <a:spcAft>
          <a:spcPct val="0"/>
        </a:spcAft>
        <a:defRPr sz="3200">
          <a:solidFill>
            <a:schemeClr val="bg1"/>
          </a:solidFill>
          <a:latin typeface="Georgia" pitchFamily="18" charset="0"/>
        </a:defRPr>
      </a:lvl9pPr>
    </p:titleStyle>
    <p:bodyStyle>
      <a:lvl1pPr marL="342900" indent="-342900" algn="l" rtl="0" fontAlgn="base">
        <a:spcBef>
          <a:spcPct val="20000"/>
        </a:spcBef>
        <a:spcAft>
          <a:spcPct val="0"/>
        </a:spcAft>
        <a:buChar char="•"/>
        <a:defRPr sz="2000">
          <a:solidFill>
            <a:schemeClr val="bg1"/>
          </a:solidFill>
          <a:latin typeface="+mn-lt"/>
          <a:ea typeface="+mn-ea"/>
          <a:cs typeface="+mn-cs"/>
        </a:defRPr>
      </a:lvl1pPr>
      <a:lvl2pPr marL="742950" indent="-285750" algn="l" rtl="0" fontAlgn="base">
        <a:spcBef>
          <a:spcPct val="20000"/>
        </a:spcBef>
        <a:spcAft>
          <a:spcPct val="0"/>
        </a:spcAft>
        <a:buChar char="–"/>
        <a:defRPr sz="2000">
          <a:solidFill>
            <a:schemeClr val="bg1"/>
          </a:solidFill>
          <a:latin typeface="+mn-lt"/>
        </a:defRPr>
      </a:lvl2pPr>
      <a:lvl3pPr marL="1143000" indent="-228600" algn="l" rtl="0" fontAlgn="base">
        <a:spcBef>
          <a:spcPct val="20000"/>
        </a:spcBef>
        <a:spcAft>
          <a:spcPct val="0"/>
        </a:spcAft>
        <a:buChar char="•"/>
        <a:defRPr sz="2000">
          <a:solidFill>
            <a:schemeClr val="bg1"/>
          </a:solidFill>
          <a:latin typeface="+mn-lt"/>
        </a:defRPr>
      </a:lvl3pPr>
      <a:lvl4pPr marL="1600200" indent="-228600" algn="l" rtl="0" fontAlgn="base">
        <a:spcBef>
          <a:spcPct val="20000"/>
        </a:spcBef>
        <a:spcAft>
          <a:spcPct val="0"/>
        </a:spcAft>
        <a:buChar char="–"/>
        <a:defRPr sz="2000">
          <a:solidFill>
            <a:schemeClr val="bg1"/>
          </a:solidFill>
          <a:latin typeface="+mn-lt"/>
        </a:defRPr>
      </a:lvl4pPr>
      <a:lvl5pPr marL="2057400" indent="-228600" algn="l" rtl="0" fontAlgn="base">
        <a:spcBef>
          <a:spcPct val="20000"/>
        </a:spcBef>
        <a:spcAft>
          <a:spcPct val="0"/>
        </a:spcAft>
        <a:buChar char="»"/>
        <a:defRPr sz="2000">
          <a:solidFill>
            <a:schemeClr val="bg1"/>
          </a:solidFill>
          <a:latin typeface="+mn-lt"/>
        </a:defRPr>
      </a:lvl5pPr>
      <a:lvl6pPr marL="2514600" indent="-228600" algn="l" rtl="0" fontAlgn="base">
        <a:spcBef>
          <a:spcPct val="20000"/>
        </a:spcBef>
        <a:spcAft>
          <a:spcPct val="0"/>
        </a:spcAft>
        <a:buChar char="»"/>
        <a:defRPr sz="2000">
          <a:solidFill>
            <a:schemeClr val="bg1"/>
          </a:solidFill>
          <a:latin typeface="+mn-lt"/>
        </a:defRPr>
      </a:lvl6pPr>
      <a:lvl7pPr marL="2971800" indent="-228600" algn="l" rtl="0" fontAlgn="base">
        <a:spcBef>
          <a:spcPct val="20000"/>
        </a:spcBef>
        <a:spcAft>
          <a:spcPct val="0"/>
        </a:spcAft>
        <a:buChar char="»"/>
        <a:defRPr sz="2000">
          <a:solidFill>
            <a:schemeClr val="bg1"/>
          </a:solidFill>
          <a:latin typeface="+mn-lt"/>
        </a:defRPr>
      </a:lvl7pPr>
      <a:lvl8pPr marL="3429000" indent="-228600" algn="l" rtl="0" fontAlgn="base">
        <a:spcBef>
          <a:spcPct val="20000"/>
        </a:spcBef>
        <a:spcAft>
          <a:spcPct val="0"/>
        </a:spcAft>
        <a:buChar char="»"/>
        <a:defRPr sz="2000">
          <a:solidFill>
            <a:schemeClr val="bg1"/>
          </a:solidFill>
          <a:latin typeface="+mn-lt"/>
        </a:defRPr>
      </a:lvl8pPr>
      <a:lvl9pPr marL="3886200" indent="-228600" algn="l" rtl="0" fontAlgn="base">
        <a:spcBef>
          <a:spcPct val="20000"/>
        </a:spcBef>
        <a:spcAft>
          <a:spcPct val="0"/>
        </a:spcAft>
        <a:buChar char="»"/>
        <a:defRPr sz="2000">
          <a:solidFill>
            <a:schemeClr val="bg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reserve="1">
  <p:cSld>
    <p:bg>
      <p:bgPr>
        <a:blipFill dpi="0" rotWithShape="0">
          <a:blip r:embed="rId13"/>
          <a:srcRect/>
          <a:stretch>
            <a:fillRect/>
          </a:stretch>
        </a:blipFill>
        <a:effectLst/>
      </p:bgPr>
    </p:bg>
    <p:spTree>
      <p:nvGrpSpPr>
        <p:cNvPr id="1" name=""/>
        <p:cNvGrpSpPr/>
        <p:nvPr/>
      </p:nvGrpSpPr>
      <p:grpSpPr>
        <a:xfrm>
          <a:off x="0" y="0"/>
          <a:ext cx="0" cy="0"/>
          <a:chOff x="0" y="0"/>
          <a:chExt cx="0" cy="0"/>
        </a:xfrm>
      </p:grpSpPr>
      <p:sp>
        <p:nvSpPr>
          <p:cNvPr id="190466" name="Rectangle 2"/>
          <p:cNvSpPr>
            <a:spLocks noGrp="1" noChangeArrowheads="1"/>
          </p:cNvSpPr>
          <p:nvPr>
            <p:ph type="title"/>
          </p:nvPr>
        </p:nvSpPr>
        <p:spPr bwMode="auto">
          <a:xfrm>
            <a:off x="1331913" y="196850"/>
            <a:ext cx="7342187" cy="85725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bodyPr>
          <a:lstStyle/>
          <a:p>
            <a:pPr lvl="0"/>
            <a:r>
              <a:rPr lang="ru-RU" altLang="ru-RU"/>
              <a:t>Click to edit Master title style</a:t>
            </a:r>
          </a:p>
        </p:txBody>
      </p:sp>
      <p:sp>
        <p:nvSpPr>
          <p:cNvPr id="190467" name="Rectangle 3"/>
          <p:cNvSpPr>
            <a:spLocks noGrp="1" noChangeArrowheads="1"/>
          </p:cNvSpPr>
          <p:nvPr>
            <p:ph type="body" idx="1"/>
          </p:nvPr>
        </p:nvSpPr>
        <p:spPr bwMode="auto">
          <a:xfrm>
            <a:off x="1331913" y="1204913"/>
            <a:ext cx="7354887" cy="339566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p>
            <a:pPr lvl="0"/>
            <a:r>
              <a:rPr lang="ru-RU" altLang="ru-RU"/>
              <a:t>Click to edit Master text styles</a:t>
            </a:r>
          </a:p>
          <a:p>
            <a:pPr lvl="1"/>
            <a:r>
              <a:rPr lang="ru-RU" altLang="ru-RU"/>
              <a:t>Second level</a:t>
            </a:r>
          </a:p>
          <a:p>
            <a:pPr lvl="2"/>
            <a:r>
              <a:rPr lang="ru-RU" altLang="ru-RU"/>
              <a:t>Third level</a:t>
            </a:r>
          </a:p>
          <a:p>
            <a:pPr lvl="3"/>
            <a:r>
              <a:rPr lang="ru-RU" altLang="ru-RU"/>
              <a:t>Fourth level</a:t>
            </a:r>
          </a:p>
          <a:p>
            <a:pPr lvl="4"/>
            <a:r>
              <a:rPr lang="ru-RU" altLang="ru-RU"/>
              <a:t>Fifth level</a:t>
            </a:r>
          </a:p>
        </p:txBody>
      </p:sp>
      <p:sp>
        <p:nvSpPr>
          <p:cNvPr id="190470" name="Rectangle 6"/>
          <p:cNvSpPr>
            <a:spLocks noGrp="1" noChangeArrowheads="1"/>
          </p:cNvSpPr>
          <p:nvPr>
            <p:ph type="sldNum" sz="quarter" idx="4"/>
          </p:nvPr>
        </p:nvSpPr>
        <p:spPr bwMode="auto">
          <a:xfrm>
            <a:off x="6553200" y="4841875"/>
            <a:ext cx="2133600" cy="200025"/>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t" anchorCtr="0" compatLnSpc="1">
            <a:prstTxWarp prst="textNoShape">
              <a:avLst/>
            </a:prstTxWarp>
          </a:bodyPr>
          <a:lstStyle>
            <a:lvl1pPr algn="r">
              <a:defRPr sz="1000" b="0">
                <a:latin typeface="+mn-lt"/>
              </a:defRPr>
            </a:lvl1pPr>
          </a:lstStyle>
          <a:p>
            <a:fld id="{FCFC1787-AA84-4368-9EF9-A71FE3F8BCD9}" type="slidenum">
              <a:rPr lang="ru-RU" altLang="ru-RU"/>
              <a:pPr/>
              <a:t>‹#›</a:t>
            </a:fld>
            <a:endParaRPr lang="ru-RU" altLang="ru-RU"/>
          </a:p>
        </p:txBody>
      </p:sp>
    </p:spTree>
  </p:cSld>
  <p:clrMap bg1="lt1" tx1="dk1" bg2="lt2" tx2="dk2" accent1="accent1" accent2="accent2" accent3="accent3" accent4="accent4" accent5="accent5" accent6="accent6" hlink="hlink" folHlink="folHlink"/>
  <p:sldLayoutIdLst>
    <p:sldLayoutId id="2147483661" r:id="rId1"/>
    <p:sldLayoutId id="2147483662" r:id="rId2"/>
    <p:sldLayoutId id="2147483663" r:id="rId3"/>
    <p:sldLayoutId id="2147483664" r:id="rId4"/>
    <p:sldLayoutId id="2147483665" r:id="rId5"/>
    <p:sldLayoutId id="2147483666" r:id="rId6"/>
    <p:sldLayoutId id="2147483667" r:id="rId7"/>
    <p:sldLayoutId id="2147483668" r:id="rId8"/>
    <p:sldLayoutId id="2147483669" r:id="rId9"/>
    <p:sldLayoutId id="2147483670" r:id="rId10"/>
    <p:sldLayoutId id="2147483671" r:id="rId11"/>
  </p:sldLayoutIdLst>
  <p:hf hdr="0" ftr="0" dt="0"/>
  <p:txStyles>
    <p:titleStyle>
      <a:lvl1pPr algn="l" rtl="0" fontAlgn="base">
        <a:spcBef>
          <a:spcPct val="0"/>
        </a:spcBef>
        <a:spcAft>
          <a:spcPct val="0"/>
        </a:spcAft>
        <a:defRPr sz="3200">
          <a:solidFill>
            <a:schemeClr val="tx1"/>
          </a:solidFill>
          <a:latin typeface="+mj-lt"/>
          <a:ea typeface="+mj-ea"/>
          <a:cs typeface="+mj-cs"/>
        </a:defRPr>
      </a:lvl1pPr>
      <a:lvl2pPr algn="l" rtl="0" fontAlgn="base">
        <a:spcBef>
          <a:spcPct val="0"/>
        </a:spcBef>
        <a:spcAft>
          <a:spcPct val="0"/>
        </a:spcAft>
        <a:defRPr sz="3200">
          <a:solidFill>
            <a:schemeClr val="tx1"/>
          </a:solidFill>
          <a:latin typeface="Georgia" pitchFamily="18" charset="0"/>
        </a:defRPr>
      </a:lvl2pPr>
      <a:lvl3pPr algn="l" rtl="0" fontAlgn="base">
        <a:spcBef>
          <a:spcPct val="0"/>
        </a:spcBef>
        <a:spcAft>
          <a:spcPct val="0"/>
        </a:spcAft>
        <a:defRPr sz="3200">
          <a:solidFill>
            <a:schemeClr val="tx1"/>
          </a:solidFill>
          <a:latin typeface="Georgia" pitchFamily="18" charset="0"/>
        </a:defRPr>
      </a:lvl3pPr>
      <a:lvl4pPr algn="l" rtl="0" fontAlgn="base">
        <a:spcBef>
          <a:spcPct val="0"/>
        </a:spcBef>
        <a:spcAft>
          <a:spcPct val="0"/>
        </a:spcAft>
        <a:defRPr sz="3200">
          <a:solidFill>
            <a:schemeClr val="tx1"/>
          </a:solidFill>
          <a:latin typeface="Georgia" pitchFamily="18" charset="0"/>
        </a:defRPr>
      </a:lvl4pPr>
      <a:lvl5pPr algn="l" rtl="0" fontAlgn="base">
        <a:spcBef>
          <a:spcPct val="0"/>
        </a:spcBef>
        <a:spcAft>
          <a:spcPct val="0"/>
        </a:spcAft>
        <a:defRPr sz="3200">
          <a:solidFill>
            <a:schemeClr val="tx1"/>
          </a:solidFill>
          <a:latin typeface="Georgia" pitchFamily="18" charset="0"/>
        </a:defRPr>
      </a:lvl5pPr>
      <a:lvl6pPr marL="457200" algn="l" rtl="0" fontAlgn="base">
        <a:spcBef>
          <a:spcPct val="0"/>
        </a:spcBef>
        <a:spcAft>
          <a:spcPct val="0"/>
        </a:spcAft>
        <a:defRPr sz="3200">
          <a:solidFill>
            <a:schemeClr val="tx1"/>
          </a:solidFill>
          <a:latin typeface="Georgia" pitchFamily="18" charset="0"/>
        </a:defRPr>
      </a:lvl6pPr>
      <a:lvl7pPr marL="914400" algn="l" rtl="0" fontAlgn="base">
        <a:spcBef>
          <a:spcPct val="0"/>
        </a:spcBef>
        <a:spcAft>
          <a:spcPct val="0"/>
        </a:spcAft>
        <a:defRPr sz="3200">
          <a:solidFill>
            <a:schemeClr val="tx1"/>
          </a:solidFill>
          <a:latin typeface="Georgia" pitchFamily="18" charset="0"/>
        </a:defRPr>
      </a:lvl7pPr>
      <a:lvl8pPr marL="1371600" algn="l" rtl="0" fontAlgn="base">
        <a:spcBef>
          <a:spcPct val="0"/>
        </a:spcBef>
        <a:spcAft>
          <a:spcPct val="0"/>
        </a:spcAft>
        <a:defRPr sz="3200">
          <a:solidFill>
            <a:schemeClr val="tx1"/>
          </a:solidFill>
          <a:latin typeface="Georgia" pitchFamily="18" charset="0"/>
        </a:defRPr>
      </a:lvl8pPr>
      <a:lvl9pPr marL="1828800" algn="l" rtl="0" fontAlgn="base">
        <a:spcBef>
          <a:spcPct val="0"/>
        </a:spcBef>
        <a:spcAft>
          <a:spcPct val="0"/>
        </a:spcAft>
        <a:defRPr sz="3200">
          <a:solidFill>
            <a:schemeClr val="tx1"/>
          </a:solidFill>
          <a:latin typeface="Georgia" pitchFamily="18" charset="0"/>
        </a:defRPr>
      </a:lvl9pPr>
    </p:titleStyle>
    <p:bodyStyle>
      <a:lvl1pPr marL="342900" indent="-342900" algn="l" rtl="0" fontAlgn="base">
        <a:spcBef>
          <a:spcPct val="20000"/>
        </a:spcBef>
        <a:spcAft>
          <a:spcPct val="0"/>
        </a:spcAft>
        <a:buChar char="•"/>
        <a:defRPr sz="2000">
          <a:solidFill>
            <a:schemeClr val="tx1"/>
          </a:solidFill>
          <a:latin typeface="+mn-lt"/>
          <a:ea typeface="+mn-ea"/>
          <a:cs typeface="+mn-cs"/>
        </a:defRPr>
      </a:lvl1pPr>
      <a:lvl2pPr marL="742950" indent="-285750" algn="l" rtl="0" fontAlgn="base">
        <a:spcBef>
          <a:spcPct val="20000"/>
        </a:spcBef>
        <a:spcAft>
          <a:spcPct val="0"/>
        </a:spcAft>
        <a:buChar char="–"/>
        <a:defRPr sz="2000">
          <a:solidFill>
            <a:schemeClr val="tx1"/>
          </a:solidFill>
          <a:latin typeface="+mn-lt"/>
        </a:defRPr>
      </a:lvl2pPr>
      <a:lvl3pPr marL="1143000" indent="-228600" algn="l" rtl="0" fontAlgn="base">
        <a:spcBef>
          <a:spcPct val="20000"/>
        </a:spcBef>
        <a:spcAft>
          <a:spcPct val="0"/>
        </a:spcAft>
        <a:buChar char="•"/>
        <a:defRPr sz="2000">
          <a:solidFill>
            <a:schemeClr val="tx1"/>
          </a:solidFill>
          <a:latin typeface="+mn-lt"/>
        </a:defRPr>
      </a:lvl3pPr>
      <a:lvl4pPr marL="1600200" indent="-228600" algn="l" rtl="0" fontAlgn="base">
        <a:spcBef>
          <a:spcPct val="20000"/>
        </a:spcBef>
        <a:spcAft>
          <a:spcPct val="0"/>
        </a:spcAft>
        <a:buChar char="–"/>
        <a:defRPr sz="2000">
          <a:solidFill>
            <a:schemeClr val="tx1"/>
          </a:solidFill>
          <a:latin typeface="+mn-lt"/>
        </a:defRPr>
      </a:lvl4pPr>
      <a:lvl5pPr marL="2057400" indent="-228600" algn="l" rtl="0" fontAlgn="base">
        <a:spcBef>
          <a:spcPct val="20000"/>
        </a:spcBef>
        <a:spcAft>
          <a:spcPct val="0"/>
        </a:spcAft>
        <a:buChar char="»"/>
        <a:defRPr sz="2000">
          <a:solidFill>
            <a:schemeClr val="tx1"/>
          </a:solidFill>
          <a:latin typeface="+mn-lt"/>
        </a:defRPr>
      </a:lvl5pPr>
      <a:lvl6pPr marL="2514600" indent="-228600" algn="l" rtl="0" fontAlgn="base">
        <a:spcBef>
          <a:spcPct val="20000"/>
        </a:spcBef>
        <a:spcAft>
          <a:spcPct val="0"/>
        </a:spcAft>
        <a:buChar char="»"/>
        <a:defRPr sz="2000">
          <a:solidFill>
            <a:schemeClr val="tx1"/>
          </a:solidFill>
          <a:latin typeface="+mn-lt"/>
        </a:defRPr>
      </a:lvl6pPr>
      <a:lvl7pPr marL="2971800" indent="-228600" algn="l" rtl="0" fontAlgn="base">
        <a:spcBef>
          <a:spcPct val="20000"/>
        </a:spcBef>
        <a:spcAft>
          <a:spcPct val="0"/>
        </a:spcAft>
        <a:buChar char="»"/>
        <a:defRPr sz="2000">
          <a:solidFill>
            <a:schemeClr val="tx1"/>
          </a:solidFill>
          <a:latin typeface="+mn-lt"/>
        </a:defRPr>
      </a:lvl7pPr>
      <a:lvl8pPr marL="3429000" indent="-228600" algn="l" rtl="0" fontAlgn="base">
        <a:spcBef>
          <a:spcPct val="20000"/>
        </a:spcBef>
        <a:spcAft>
          <a:spcPct val="0"/>
        </a:spcAft>
        <a:buChar char="»"/>
        <a:defRPr sz="2000">
          <a:solidFill>
            <a:schemeClr val="tx1"/>
          </a:solidFill>
          <a:latin typeface="+mn-lt"/>
        </a:defRPr>
      </a:lvl8pPr>
      <a:lvl9pPr marL="3886200" indent="-228600" algn="l" rtl="0" fontAlgn="base">
        <a:spcBef>
          <a:spcPct val="20000"/>
        </a:spcBef>
        <a:spcAft>
          <a:spcPct val="0"/>
        </a:spcAft>
        <a:buChar char="»"/>
        <a:defRPr sz="2000">
          <a:solidFill>
            <a:schemeClr val="tx1"/>
          </a:solidFill>
          <a:latin typeface="+mn-lt"/>
        </a:defRPr>
      </a:lvl9pPr>
    </p:bodyStyle>
    <p:otherStyle>
      <a:defPPr>
        <a:defRPr lang="ru-RU"/>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4.png"/><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image" Target="../media/image6.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11.xml.rels><?xml version="1.0" encoding="UTF-8" standalone="yes"?>
<Relationships xmlns="http://schemas.openxmlformats.org/package/2006/relationships"><Relationship Id="rId2" Type="http://schemas.openxmlformats.org/officeDocument/2006/relationships/image" Target="../media/image7.jpg"/><Relationship Id="rId1" Type="http://schemas.openxmlformats.org/officeDocument/2006/relationships/slideLayout" Target="../slideLayouts/slideLayout15.xml"/></Relationships>
</file>

<file path=ppt/slides/_rels/slide12.xml.rels><?xml version="1.0" encoding="UTF-8" standalone="yes"?>
<Relationships xmlns="http://schemas.openxmlformats.org/package/2006/relationships"><Relationship Id="rId2" Type="http://schemas.openxmlformats.org/officeDocument/2006/relationships/image" Target="../media/image8.jpeg"/><Relationship Id="rId1" Type="http://schemas.openxmlformats.org/officeDocument/2006/relationships/slideLayout" Target="../slideLayouts/slideLayout15.xml"/></Relationships>
</file>

<file path=ppt/slides/_rels/slide13.xml.rels><?xml version="1.0" encoding="UTF-8" standalone="yes"?>
<Relationships xmlns="http://schemas.openxmlformats.org/package/2006/relationships"><Relationship Id="rId2" Type="http://schemas.openxmlformats.org/officeDocument/2006/relationships/image" Target="../media/image9.jpg"/><Relationship Id="rId1" Type="http://schemas.openxmlformats.org/officeDocument/2006/relationships/slideLayout" Target="../slideLayouts/slideLayout15.xml"/></Relationships>
</file>

<file path=ppt/slides/_rels/slide14.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15.xml"/></Relationships>
</file>

<file path=ppt/slides/_rels/slide15.xml.rels><?xml version="1.0" encoding="UTF-8" standalone="yes"?>
<Relationships xmlns="http://schemas.openxmlformats.org/package/2006/relationships"><Relationship Id="rId2" Type="http://schemas.openxmlformats.org/officeDocument/2006/relationships/image" Target="../media/image11.jpeg"/><Relationship Id="rId1" Type="http://schemas.openxmlformats.org/officeDocument/2006/relationships/slideLayout" Target="../slideLayouts/slideLayout15.xml"/></Relationships>
</file>

<file path=ppt/slides/_rels/slide16.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2" Type="http://schemas.openxmlformats.org/officeDocument/2006/relationships/image" Target="../media/image14.jpg"/><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3" Type="http://schemas.openxmlformats.org/officeDocument/2006/relationships/image" Target="../media/image16.jpg"/><Relationship Id="rId2" Type="http://schemas.openxmlformats.org/officeDocument/2006/relationships/image" Target="../media/image15.jpg"/><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notesSlide" Target="../notesSlides/notesSlide1.xml"/><Relationship Id="rId1" Type="http://schemas.openxmlformats.org/officeDocument/2006/relationships/slideLayout" Target="../slideLayouts/slideLayout2.xml"/></Relationships>
</file>

<file path=ppt/slides/_rels/slide20.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15.xml"/></Relationships>
</file>

<file path=ppt/slides/_rels/slide21.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3" Type="http://schemas.openxmlformats.org/officeDocument/2006/relationships/image" Target="../media/image19.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23.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3.xml"/></Relationships>
</file>

<file path=ppt/slides/_rels/slide24.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13.xml"/></Relationships>
</file>

<file path=ppt/slides/_rels/slide25.xml.rels><?xml version="1.0" encoding="UTF-8" standalone="yes"?>
<Relationships xmlns="http://schemas.openxmlformats.org/package/2006/relationships"><Relationship Id="rId2" Type="http://schemas.openxmlformats.org/officeDocument/2006/relationships/image" Target="../media/image22.jpeg"/><Relationship Id="rId1" Type="http://schemas.openxmlformats.org/officeDocument/2006/relationships/slideLayout" Target="../slideLayouts/slideLayout15.xml"/></Relationships>
</file>

<file path=ppt/slides/_rels/slide26.xml.rels><?xml version="1.0" encoding="UTF-8" standalone="yes"?>
<Relationships xmlns="http://schemas.openxmlformats.org/package/2006/relationships"><Relationship Id="rId2" Type="http://schemas.openxmlformats.org/officeDocument/2006/relationships/image" Target="../media/image23.jpe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13.xml"/></Relationships>
</file>

<file path=ppt/slides/_rels/slide28.xml.rels><?xml version="1.0" encoding="UTF-8" standalone="yes"?>
<Relationships xmlns="http://schemas.openxmlformats.org/package/2006/relationships"><Relationship Id="rId2" Type="http://schemas.openxmlformats.org/officeDocument/2006/relationships/image" Target="../media/image25.jp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3" Type="http://schemas.openxmlformats.org/officeDocument/2006/relationships/image" Target="../media/image27.jpeg"/><Relationship Id="rId2" Type="http://schemas.openxmlformats.org/officeDocument/2006/relationships/image" Target="../media/image26.jpeg"/><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30.xml.rels><?xml version="1.0" encoding="UTF-8" standalone="yes"?>
<Relationships xmlns="http://schemas.openxmlformats.org/package/2006/relationships"><Relationship Id="rId3" Type="http://schemas.openxmlformats.org/officeDocument/2006/relationships/image" Target="../media/image29.png"/><Relationship Id="rId2" Type="http://schemas.openxmlformats.org/officeDocument/2006/relationships/image" Target="../media/image28.jpg"/><Relationship Id="rId1" Type="http://schemas.openxmlformats.org/officeDocument/2006/relationships/slideLayout" Target="../slideLayouts/slideLayout13.xml"/></Relationships>
</file>

<file path=ppt/slides/_rels/slide31.xml.rels><?xml version="1.0" encoding="UTF-8" standalone="yes"?>
<Relationships xmlns="http://schemas.openxmlformats.org/package/2006/relationships"><Relationship Id="rId3" Type="http://schemas.openxmlformats.org/officeDocument/2006/relationships/image" Target="../media/image30.gif"/><Relationship Id="rId2" Type="http://schemas.openxmlformats.org/officeDocument/2006/relationships/notesSlide" Target="../notesSlides/notesSlide2.xml"/><Relationship Id="rId1" Type="http://schemas.openxmlformats.org/officeDocument/2006/relationships/slideLayout" Target="../slideLayouts/slideLayout15.xml"/></Relationships>
</file>

<file path=ppt/slides/_rels/slide32.xml.rels><?xml version="1.0" encoding="UTF-8" standalone="yes"?>
<Relationships xmlns="http://schemas.openxmlformats.org/package/2006/relationships"><Relationship Id="rId2" Type="http://schemas.openxmlformats.org/officeDocument/2006/relationships/image" Target="../media/image31.png"/><Relationship Id="rId1" Type="http://schemas.openxmlformats.org/officeDocument/2006/relationships/slideLayout" Target="../slideLayouts/slideLayout15.xml"/></Relationships>
</file>

<file path=ppt/slides/_rels/slide33.xml.rels><?xml version="1.0" encoding="UTF-8" standalone="yes"?>
<Relationships xmlns="http://schemas.openxmlformats.org/package/2006/relationships"><Relationship Id="rId2" Type="http://schemas.openxmlformats.org/officeDocument/2006/relationships/image" Target="../media/image32.png"/><Relationship Id="rId1" Type="http://schemas.openxmlformats.org/officeDocument/2006/relationships/slideLayout" Target="../slideLayouts/slideLayout15.xml"/></Relationships>
</file>

<file path=ppt/slides/_rels/slide34.xml.rels><?xml version="1.0" encoding="UTF-8" standalone="yes"?>
<Relationships xmlns="http://schemas.openxmlformats.org/package/2006/relationships"><Relationship Id="rId2" Type="http://schemas.openxmlformats.org/officeDocument/2006/relationships/image" Target="../media/image33.png"/><Relationship Id="rId1" Type="http://schemas.openxmlformats.org/officeDocument/2006/relationships/slideLayout" Target="../slideLayouts/slideLayout15.xml"/></Relationships>
</file>

<file path=ppt/slides/_rels/slide35.xml.rels><?xml version="1.0" encoding="UTF-8" standalone="yes"?>
<Relationships xmlns="http://schemas.openxmlformats.org/package/2006/relationships"><Relationship Id="rId3" Type="http://schemas.openxmlformats.org/officeDocument/2006/relationships/image" Target="../media/image34.pn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6.xml.rels><?xml version="1.0" encoding="UTF-8" standalone="yes"?>
<Relationships xmlns="http://schemas.openxmlformats.org/package/2006/relationships"><Relationship Id="rId2" Type="http://schemas.openxmlformats.org/officeDocument/2006/relationships/image" Target="../media/image35.png"/><Relationship Id="rId1" Type="http://schemas.openxmlformats.org/officeDocument/2006/relationships/slideLayout" Target="../slideLayouts/slideLayout18.xml"/></Relationships>
</file>

<file path=ppt/slides/_rels/slide37.xml.rels><?xml version="1.0" encoding="UTF-8" standalone="yes"?>
<Relationships xmlns="http://schemas.openxmlformats.org/package/2006/relationships"><Relationship Id="rId2" Type="http://schemas.openxmlformats.org/officeDocument/2006/relationships/image" Target="../media/image36.jpeg"/><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3" Type="http://schemas.openxmlformats.org/officeDocument/2006/relationships/image" Target="../media/image37.jpg"/><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39.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13.xml"/></Relationships>
</file>

<file path=ppt/slides/_rels/slide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40.xml.rels><?xml version="1.0" encoding="UTF-8" standalone="yes"?>
<Relationships xmlns="http://schemas.openxmlformats.org/package/2006/relationships"><Relationship Id="rId3" Type="http://schemas.openxmlformats.org/officeDocument/2006/relationships/image" Target="../media/image40.jpeg"/><Relationship Id="rId2" Type="http://schemas.openxmlformats.org/officeDocument/2006/relationships/image" Target="../media/image39.jpg"/><Relationship Id="rId1" Type="http://schemas.openxmlformats.org/officeDocument/2006/relationships/slideLayout" Target="../slideLayouts/slideLayout13.xml"/></Relationships>
</file>

<file path=ppt/slides/_rels/slide41.xml.rels><?xml version="1.0" encoding="UTF-8" standalone="yes"?>
<Relationships xmlns="http://schemas.openxmlformats.org/package/2006/relationships"><Relationship Id="rId2" Type="http://schemas.openxmlformats.org/officeDocument/2006/relationships/image" Target="../media/image41.png"/><Relationship Id="rId1" Type="http://schemas.openxmlformats.org/officeDocument/2006/relationships/slideLayout" Target="../slideLayouts/slideLayout13.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2" Type="http://schemas.openxmlformats.org/officeDocument/2006/relationships/image" Target="../media/image42.jpg"/><Relationship Id="rId1" Type="http://schemas.openxmlformats.org/officeDocument/2006/relationships/slideLayout" Target="../slideLayouts/slideLayout13.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45.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13.xml"/></Relationships>
</file>

<file path=ppt/slides/_rels/slide4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13.xml"/></Relationships>
</file>

<file path=ppt/slides/_rels/slide48.xml.rels><?xml version="1.0" encoding="UTF-8" standalone="yes"?>
<Relationships xmlns="http://schemas.openxmlformats.org/package/2006/relationships"><Relationship Id="rId3" Type="http://schemas.openxmlformats.org/officeDocument/2006/relationships/image" Target="../media/image46.jpg"/><Relationship Id="rId2" Type="http://schemas.openxmlformats.org/officeDocument/2006/relationships/image" Target="../media/image45.jpg"/><Relationship Id="rId1" Type="http://schemas.openxmlformats.org/officeDocument/2006/relationships/slideLayout" Target="../slideLayouts/slideLayout13.xml"/></Relationships>
</file>

<file path=ppt/slides/_rels/slide49.xml.rels><?xml version="1.0" encoding="UTF-8" standalone="yes"?>
<Relationships xmlns="http://schemas.openxmlformats.org/package/2006/relationships"><Relationship Id="rId3" Type="http://schemas.openxmlformats.org/officeDocument/2006/relationships/image" Target="../media/image48.jpg"/><Relationship Id="rId2" Type="http://schemas.openxmlformats.org/officeDocument/2006/relationships/image" Target="../media/image47.jpg"/><Relationship Id="rId1" Type="http://schemas.openxmlformats.org/officeDocument/2006/relationships/slideLayout" Target="../slideLayouts/slideLayout13.xml"/></Relationships>
</file>

<file path=ppt/slides/_rels/slide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50.xml.rels><?xml version="1.0" encoding="UTF-8" standalone="yes"?>
<Relationships xmlns="http://schemas.openxmlformats.org/package/2006/relationships"><Relationship Id="rId2" Type="http://schemas.openxmlformats.org/officeDocument/2006/relationships/image" Target="../media/image49.jpg"/><Relationship Id="rId1" Type="http://schemas.openxmlformats.org/officeDocument/2006/relationships/slideLayout" Target="../slideLayouts/slideLayout13.xml"/></Relationships>
</file>

<file path=ppt/slides/_rels/slide51.xml.rels><?xml version="1.0" encoding="UTF-8" standalone="yes"?>
<Relationships xmlns="http://schemas.openxmlformats.org/package/2006/relationships"><Relationship Id="rId3" Type="http://schemas.openxmlformats.org/officeDocument/2006/relationships/image" Target="../media/image51.jpeg"/><Relationship Id="rId2" Type="http://schemas.openxmlformats.org/officeDocument/2006/relationships/image" Target="../media/image50.jpg"/><Relationship Id="rId1" Type="http://schemas.openxmlformats.org/officeDocument/2006/relationships/slideLayout" Target="../slideLayouts/slideLayout13.xml"/></Relationships>
</file>

<file path=ppt/slides/_rels/slide52.xml.rels><?xml version="1.0" encoding="UTF-8" standalone="yes"?>
<Relationships xmlns="http://schemas.openxmlformats.org/package/2006/relationships"><Relationship Id="rId2" Type="http://schemas.openxmlformats.org/officeDocument/2006/relationships/image" Target="../media/image52.jpg"/><Relationship Id="rId1" Type="http://schemas.openxmlformats.org/officeDocument/2006/relationships/slideLayout" Target="../slideLayouts/slideLayout13.xml"/></Relationships>
</file>

<file path=ppt/slides/_rels/slide53.xml.rels><?xml version="1.0" encoding="UTF-8" standalone="yes"?>
<Relationships xmlns="http://schemas.openxmlformats.org/package/2006/relationships"><Relationship Id="rId2" Type="http://schemas.openxmlformats.org/officeDocument/2006/relationships/image" Target="../media/image53.jpeg"/><Relationship Id="rId1" Type="http://schemas.openxmlformats.org/officeDocument/2006/relationships/slideLayout" Target="../slideLayouts/slideLayout13.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55.xml.rels><?xml version="1.0" encoding="UTF-8" standalone="yes"?>
<Relationships xmlns="http://schemas.openxmlformats.org/package/2006/relationships"><Relationship Id="rId2" Type="http://schemas.openxmlformats.org/officeDocument/2006/relationships/image" Target="../media/image54.jpeg"/><Relationship Id="rId1" Type="http://schemas.openxmlformats.org/officeDocument/2006/relationships/slideLayout" Target="../slideLayouts/slideLayout13.xml"/></Relationships>
</file>

<file path=ppt/slides/_rels/slide5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57.xml.rels><?xml version="1.0" encoding="UTF-8" standalone="yes"?>
<Relationships xmlns="http://schemas.openxmlformats.org/package/2006/relationships"><Relationship Id="rId2" Type="http://schemas.openxmlformats.org/officeDocument/2006/relationships/image" Target="../media/image55.gif"/><Relationship Id="rId1" Type="http://schemas.openxmlformats.org/officeDocument/2006/relationships/slideLayout" Target="../slideLayouts/slideLayout13.xml"/></Relationships>
</file>

<file path=ppt/slides/_rels/slide58.xml.rels><?xml version="1.0" encoding="UTF-8" standalone="yes"?>
<Relationships xmlns="http://schemas.openxmlformats.org/package/2006/relationships"><Relationship Id="rId3" Type="http://schemas.openxmlformats.org/officeDocument/2006/relationships/image" Target="../media/image57.emf"/><Relationship Id="rId2" Type="http://schemas.openxmlformats.org/officeDocument/2006/relationships/image" Target="../media/image56.emf"/><Relationship Id="rId1" Type="http://schemas.openxmlformats.org/officeDocument/2006/relationships/slideLayout" Target="../slideLayouts/slideLayout13.xml"/></Relationships>
</file>

<file path=ppt/slides/_rels/slide59.xml.rels><?xml version="1.0" encoding="UTF-8" standalone="yes"?>
<Relationships xmlns="http://schemas.openxmlformats.org/package/2006/relationships"><Relationship Id="rId3" Type="http://schemas.openxmlformats.org/officeDocument/2006/relationships/image" Target="../media/image59.emf"/><Relationship Id="rId2" Type="http://schemas.openxmlformats.org/officeDocument/2006/relationships/image" Target="../media/image58.emf"/><Relationship Id="rId1" Type="http://schemas.openxmlformats.org/officeDocument/2006/relationships/slideLayout" Target="../slideLayouts/slideLayout13.xml"/></Relationships>
</file>

<file path=ppt/slides/_rels/slide6.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60.xml.rels><?xml version="1.0" encoding="UTF-8" standalone="yes"?>
<Relationships xmlns="http://schemas.openxmlformats.org/package/2006/relationships"><Relationship Id="rId3" Type="http://schemas.openxmlformats.org/officeDocument/2006/relationships/image" Target="../media/image61.emf"/><Relationship Id="rId2" Type="http://schemas.openxmlformats.org/officeDocument/2006/relationships/image" Target="../media/image60.emf"/><Relationship Id="rId1" Type="http://schemas.openxmlformats.org/officeDocument/2006/relationships/slideLayout" Target="../slideLayouts/slideLayout13.xml"/></Relationships>
</file>

<file path=ppt/slides/_rels/slide61.xml.rels><?xml version="1.0" encoding="UTF-8" standalone="yes"?>
<Relationships xmlns="http://schemas.openxmlformats.org/package/2006/relationships"><Relationship Id="rId3" Type="http://schemas.openxmlformats.org/officeDocument/2006/relationships/image" Target="../media/image63.emf"/><Relationship Id="rId2" Type="http://schemas.openxmlformats.org/officeDocument/2006/relationships/image" Target="../media/image62.emf"/><Relationship Id="rId1" Type="http://schemas.openxmlformats.org/officeDocument/2006/relationships/slideLayout" Target="../slideLayouts/slideLayout13.xml"/></Relationships>
</file>

<file path=ppt/slides/_rels/slide62.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13.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65.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66.xml.rels><?xml version="1.0" encoding="UTF-8" standalone="yes"?>
<Relationships xmlns="http://schemas.openxmlformats.org/package/2006/relationships"><Relationship Id="rId3" Type="http://schemas.openxmlformats.org/officeDocument/2006/relationships/image" Target="../media/image66.jpe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image" Target="../media/image65.png"/><Relationship Id="rId1" Type="http://schemas.openxmlformats.org/officeDocument/2006/relationships/slideLayout" Target="../slideLayouts/slideLayout13.xml"/></Relationships>
</file>

<file path=ppt/slides/_rels/slide68.xml.rels><?xml version="1.0" encoding="UTF-8" standalone="yes"?>
<Relationships xmlns="http://schemas.openxmlformats.org/package/2006/relationships"><Relationship Id="rId2" Type="http://schemas.openxmlformats.org/officeDocument/2006/relationships/image" Target="../media/image68.jpg"/><Relationship Id="rId1" Type="http://schemas.openxmlformats.org/officeDocument/2006/relationships/slideLayout" Target="../slideLayouts/slideLayout13.xml"/></Relationships>
</file>

<file path=ppt/slides/_rels/slide69.xml.rels><?xml version="1.0" encoding="UTF-8" standalone="yes"?>
<Relationships xmlns="http://schemas.openxmlformats.org/package/2006/relationships"><Relationship Id="rId2" Type="http://schemas.openxmlformats.org/officeDocument/2006/relationships/image" Target="../media/image69.jpeg"/><Relationship Id="rId1" Type="http://schemas.openxmlformats.org/officeDocument/2006/relationships/slideLayout" Target="../slideLayouts/slideLayout13.xml"/></Relationships>
</file>

<file path=ppt/slides/_rels/slide7.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1.xml.rels><?xml version="1.0" encoding="UTF-8" standalone="yes"?>
<Relationships xmlns="http://schemas.openxmlformats.org/package/2006/relationships"><Relationship Id="rId2" Type="http://schemas.openxmlformats.org/officeDocument/2006/relationships/image" Target="../media/image70.jpeg"/><Relationship Id="rId1" Type="http://schemas.openxmlformats.org/officeDocument/2006/relationships/slideLayout" Target="../slideLayouts/slideLayout13.xml"/></Relationships>
</file>

<file path=ppt/slides/_rels/slide72.xml.rels><?xml version="1.0" encoding="UTF-8" standalone="yes"?>
<Relationships xmlns="http://schemas.openxmlformats.org/package/2006/relationships"><Relationship Id="rId2" Type="http://schemas.openxmlformats.org/officeDocument/2006/relationships/image" Target="../media/image71.jpg"/><Relationship Id="rId1" Type="http://schemas.openxmlformats.org/officeDocument/2006/relationships/slideLayout" Target="../slideLayouts/slideLayout13.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13.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13.xml"/></Relationships>
</file>

<file path=ppt/slides/_rels/slide77.xml.rels><?xml version="1.0" encoding="UTF-8" standalone="yes"?>
<Relationships xmlns="http://schemas.openxmlformats.org/package/2006/relationships"><Relationship Id="rId2" Type="http://schemas.openxmlformats.org/officeDocument/2006/relationships/image" Target="../media/image72.jpg"/><Relationship Id="rId1" Type="http://schemas.openxmlformats.org/officeDocument/2006/relationships/slideLayout" Target="../slideLayouts/slideLayout13.xml"/></Relationships>
</file>

<file path=ppt/slides/_rels/slide78.xml.rels><?xml version="1.0" encoding="UTF-8" standalone="yes"?>
<Relationships xmlns="http://schemas.openxmlformats.org/package/2006/relationships"><Relationship Id="rId2" Type="http://schemas.openxmlformats.org/officeDocument/2006/relationships/image" Target="../media/image73.jpg"/><Relationship Id="rId1" Type="http://schemas.openxmlformats.org/officeDocument/2006/relationships/slideLayout" Target="../slideLayouts/slideLayout13.xml"/></Relationships>
</file>

<file path=ppt/slides/_rels/slide8.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Layout" Target="../slideLayouts/slideLayout2.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4828" name="Rectangle 12"/>
          <p:cNvSpPr>
            <a:spLocks noGrp="1" noChangeArrowheads="1"/>
          </p:cNvSpPr>
          <p:nvPr>
            <p:ph type="ctrTitle"/>
          </p:nvPr>
        </p:nvSpPr>
        <p:spPr>
          <a:xfrm>
            <a:off x="1547813" y="4083050"/>
            <a:ext cx="6048375" cy="649288"/>
          </a:xfrm>
          <a:noFill/>
        </p:spPr>
        <p:txBody>
          <a:bodyPr/>
          <a:lstStyle/>
          <a:p>
            <a:r>
              <a:rPr lang="en-US" altLang="ru-RU" dirty="0"/>
              <a:t>Geology Merit Badge</a:t>
            </a:r>
          </a:p>
        </p:txBody>
      </p:sp>
      <p:sp>
        <p:nvSpPr>
          <p:cNvPr id="34830" name="Rectangle 14"/>
          <p:cNvSpPr>
            <a:spLocks noChangeArrowheads="1"/>
          </p:cNvSpPr>
          <p:nvPr/>
        </p:nvSpPr>
        <p:spPr bwMode="auto">
          <a:xfrm>
            <a:off x="1547813" y="4589463"/>
            <a:ext cx="6048375" cy="377825"/>
          </a:xfrm>
          <a:prstGeom prst="rect">
            <a:avLst/>
          </a:prstGeom>
          <a:noFill/>
          <a:ln>
            <a:noFill/>
          </a:ln>
          <a:effectLst>
            <a:outerShdw dist="17961" dir="2700000" algn="ctr" rotWithShape="0">
              <a:schemeClr val="bg2"/>
            </a:outerShdw>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Lst>
        </p:spPr>
        <p:txBody>
          <a:bodyPr/>
          <a:lstStyle>
            <a:lvl1pPr algn="ctr">
              <a:spcBef>
                <a:spcPct val="20000"/>
              </a:spcBef>
              <a:defRPr sz="2000">
                <a:solidFill>
                  <a:schemeClr val="bg1"/>
                </a:solidFill>
                <a:latin typeface="Georgia" pitchFamily="18" charset="0"/>
              </a:defRPr>
            </a:lvl1pPr>
            <a:lvl2pPr algn="ctr">
              <a:spcBef>
                <a:spcPct val="20000"/>
              </a:spcBef>
              <a:defRPr sz="2000">
                <a:solidFill>
                  <a:schemeClr val="bg1"/>
                </a:solidFill>
                <a:latin typeface="Georgia" pitchFamily="18" charset="0"/>
              </a:defRPr>
            </a:lvl2pPr>
            <a:lvl3pPr algn="ctr">
              <a:spcBef>
                <a:spcPct val="20000"/>
              </a:spcBef>
              <a:defRPr sz="2000">
                <a:solidFill>
                  <a:schemeClr val="bg1"/>
                </a:solidFill>
                <a:latin typeface="Georgia" pitchFamily="18" charset="0"/>
              </a:defRPr>
            </a:lvl3pPr>
            <a:lvl4pPr algn="ctr">
              <a:spcBef>
                <a:spcPct val="20000"/>
              </a:spcBef>
              <a:defRPr sz="2000">
                <a:solidFill>
                  <a:schemeClr val="bg1"/>
                </a:solidFill>
                <a:latin typeface="Georgia" pitchFamily="18" charset="0"/>
              </a:defRPr>
            </a:lvl4pPr>
            <a:lvl5pPr algn="ctr">
              <a:spcBef>
                <a:spcPct val="20000"/>
              </a:spcBef>
              <a:defRPr sz="2000">
                <a:solidFill>
                  <a:schemeClr val="bg1"/>
                </a:solidFill>
                <a:latin typeface="Georgia" pitchFamily="18" charset="0"/>
              </a:defRPr>
            </a:lvl5pPr>
            <a:lvl6pPr algn="ctr" fontAlgn="base">
              <a:spcBef>
                <a:spcPct val="20000"/>
              </a:spcBef>
              <a:spcAft>
                <a:spcPct val="0"/>
              </a:spcAft>
              <a:defRPr sz="2000">
                <a:solidFill>
                  <a:schemeClr val="bg1"/>
                </a:solidFill>
                <a:latin typeface="Georgia" pitchFamily="18" charset="0"/>
              </a:defRPr>
            </a:lvl6pPr>
            <a:lvl7pPr algn="ctr" fontAlgn="base">
              <a:spcBef>
                <a:spcPct val="20000"/>
              </a:spcBef>
              <a:spcAft>
                <a:spcPct val="0"/>
              </a:spcAft>
              <a:defRPr sz="2000">
                <a:solidFill>
                  <a:schemeClr val="bg1"/>
                </a:solidFill>
                <a:latin typeface="Georgia" pitchFamily="18" charset="0"/>
              </a:defRPr>
            </a:lvl7pPr>
            <a:lvl8pPr algn="ctr" fontAlgn="base">
              <a:spcBef>
                <a:spcPct val="20000"/>
              </a:spcBef>
              <a:spcAft>
                <a:spcPct val="0"/>
              </a:spcAft>
              <a:defRPr sz="2000">
                <a:solidFill>
                  <a:schemeClr val="bg1"/>
                </a:solidFill>
                <a:latin typeface="Georgia" pitchFamily="18" charset="0"/>
              </a:defRPr>
            </a:lvl8pPr>
            <a:lvl9pPr algn="ctr" fontAlgn="base">
              <a:spcBef>
                <a:spcPct val="20000"/>
              </a:spcBef>
              <a:spcAft>
                <a:spcPct val="0"/>
              </a:spcAft>
              <a:defRPr sz="2000">
                <a:solidFill>
                  <a:schemeClr val="bg1"/>
                </a:solidFill>
                <a:latin typeface="Georgia" pitchFamily="18" charset="0"/>
              </a:defRPr>
            </a:lvl9pPr>
          </a:lstStyle>
          <a:p>
            <a:r>
              <a:rPr lang="en-US" altLang="ru-RU" b="0" dirty="0"/>
              <a:t>Troop 344 and 9344 Pemberville, OH</a:t>
            </a:r>
            <a:endParaRPr lang="uk-UA" altLang="ru-RU" b="0" dirty="0"/>
          </a:p>
        </p:txBody>
      </p:sp>
      <p:pic>
        <p:nvPicPr>
          <p:cNvPr id="4" name="Picture 3"/>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876256" y="4140162"/>
            <a:ext cx="898602" cy="898602"/>
          </a:xfrm>
          <a:prstGeom prst="rect">
            <a:avLst/>
          </a:prstGeom>
        </p:spPr>
      </p:pic>
    </p:spTree>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#1</a:t>
            </a:r>
          </a:p>
        </p:txBody>
      </p:sp>
      <p:sp>
        <p:nvSpPr>
          <p:cNvPr id="3" name="Content Placeholder 2"/>
          <p:cNvSpPr>
            <a:spLocks noGrp="1"/>
          </p:cNvSpPr>
          <p:nvPr>
            <p:ph idx="1"/>
          </p:nvPr>
        </p:nvSpPr>
        <p:spPr/>
        <p:txBody>
          <a:bodyPr/>
          <a:lstStyle/>
          <a:p>
            <a:pPr marL="0" indent="0">
              <a:buNone/>
            </a:pPr>
            <a:r>
              <a:rPr lang="en-US" dirty="0"/>
              <a:t>Define geology. Discuss how geologists learn about rock formations. In geology, explain why the study of the present is important to understanding the past.</a:t>
            </a:r>
          </a:p>
          <a:p>
            <a:pPr marL="0" indent="0">
              <a:buNone/>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39620"/>
            <a:ext cx="771709" cy="771709"/>
          </a:xfrm>
          <a:prstGeom prst="rect">
            <a:avLst/>
          </a:prstGeom>
        </p:spPr>
      </p:pic>
      <p:sp>
        <p:nvSpPr>
          <p:cNvPr id="8" name="Slide Number Placeholder 7"/>
          <p:cNvSpPr>
            <a:spLocks noGrp="1"/>
          </p:cNvSpPr>
          <p:nvPr>
            <p:ph type="sldNum" sz="quarter" idx="12"/>
          </p:nvPr>
        </p:nvSpPr>
        <p:spPr/>
        <p:txBody>
          <a:bodyPr/>
          <a:lstStyle/>
          <a:p>
            <a:fld id="{26F30668-4889-4052-BC14-8B088809F315}" type="slidenum">
              <a:rPr lang="ru-RU" altLang="ru-RU" smtClean="0"/>
              <a:pPr/>
              <a:t>10</a:t>
            </a:fld>
            <a:endParaRPr lang="ru-RU" altLang="ru-RU"/>
          </a:p>
        </p:txBody>
      </p:sp>
      <p:pic>
        <p:nvPicPr>
          <p:cNvPr id="4" name="Picture 3"/>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867372" y="2387999"/>
            <a:ext cx="4283968" cy="2342795"/>
          </a:xfrm>
          <a:prstGeom prst="rect">
            <a:avLst/>
          </a:prstGeom>
        </p:spPr>
      </p:pic>
    </p:spTree>
    <p:extLst>
      <p:ext uri="{BB962C8B-B14F-4D97-AF65-F5344CB8AC3E}">
        <p14:creationId xmlns:p14="http://schemas.microsoft.com/office/powerpoint/2010/main" val="3412456156"/>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Geology</a:t>
            </a:r>
          </a:p>
        </p:txBody>
      </p:sp>
      <p:sp>
        <p:nvSpPr>
          <p:cNvPr id="3" name="Content Placeholder 2"/>
          <p:cNvSpPr>
            <a:spLocks noGrp="1"/>
          </p:cNvSpPr>
          <p:nvPr>
            <p:ph sz="half" idx="1"/>
          </p:nvPr>
        </p:nvSpPr>
        <p:spPr>
          <a:xfrm>
            <a:off x="1331912" y="1204912"/>
            <a:ext cx="4248199" cy="3527871"/>
          </a:xfrm>
        </p:spPr>
        <p:txBody>
          <a:bodyPr/>
          <a:lstStyle/>
          <a:p>
            <a:r>
              <a:rPr lang="en-US" sz="1800" dirty="0"/>
              <a:t>"Geo" means earth, and "logy" means science or study of. </a:t>
            </a:r>
          </a:p>
          <a:p>
            <a:r>
              <a:rPr lang="en-US" sz="1800" dirty="0"/>
              <a:t>Geology is the science that studies the earth and the rocks it is made of, and the changes and processes the earth has had and is now experiencing.</a:t>
            </a:r>
          </a:p>
          <a:p>
            <a:endParaRPr lang="en-US" sz="1800"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753894" y="1204913"/>
            <a:ext cx="2263774" cy="3395662"/>
          </a:xfrm>
        </p:spPr>
      </p:pic>
      <p:sp>
        <p:nvSpPr>
          <p:cNvPr id="7" name="Slide Number Placeholder 6"/>
          <p:cNvSpPr>
            <a:spLocks noGrp="1"/>
          </p:cNvSpPr>
          <p:nvPr>
            <p:ph type="sldNum" sz="quarter" idx="12"/>
          </p:nvPr>
        </p:nvSpPr>
        <p:spPr/>
        <p:txBody>
          <a:bodyPr/>
          <a:lstStyle/>
          <a:p>
            <a:fld id="{DC411202-5F12-40EC-8767-00849BA3E5DD}" type="slidenum">
              <a:rPr lang="ru-RU" altLang="ru-RU" smtClean="0"/>
              <a:pPr/>
              <a:t>11</a:t>
            </a:fld>
            <a:endParaRPr lang="ru-RU" altLang="ru-RU"/>
          </a:p>
        </p:txBody>
      </p:sp>
    </p:spTree>
    <p:extLst>
      <p:ext uri="{BB962C8B-B14F-4D97-AF65-F5344CB8AC3E}">
        <p14:creationId xmlns:p14="http://schemas.microsoft.com/office/powerpoint/2010/main" val="1363839582"/>
      </p:ext>
    </p:extLst>
  </p:cSld>
  <p:clrMapOvr>
    <a:masterClrMapping/>
  </p:clrMapOvr>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Understanding Rock Formations</a:t>
            </a:r>
          </a:p>
        </p:txBody>
      </p:sp>
      <p:sp>
        <p:nvSpPr>
          <p:cNvPr id="3" name="Content Placeholder 2"/>
          <p:cNvSpPr>
            <a:spLocks noGrp="1"/>
          </p:cNvSpPr>
          <p:nvPr>
            <p:ph sz="half" idx="1"/>
          </p:nvPr>
        </p:nvSpPr>
        <p:spPr/>
        <p:txBody>
          <a:bodyPr/>
          <a:lstStyle/>
          <a:p>
            <a:r>
              <a:rPr lang="en-US" sz="1800" dirty="0"/>
              <a:t>The concepts of: superposition (younger layers on top), stratigraphy (how layers form), and structural geology (how layers change as in folding) combine to help geologists figure out what’s below using information about the Earth’s surface.</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4985626" y="1276400"/>
            <a:ext cx="3964917" cy="2520280"/>
          </a:xfrm>
        </p:spPr>
      </p:pic>
      <p:sp>
        <p:nvSpPr>
          <p:cNvPr id="5" name="Slide Number Placeholder 4"/>
          <p:cNvSpPr>
            <a:spLocks noGrp="1"/>
          </p:cNvSpPr>
          <p:nvPr>
            <p:ph type="sldNum" sz="quarter" idx="12"/>
          </p:nvPr>
        </p:nvSpPr>
        <p:spPr/>
        <p:txBody>
          <a:bodyPr/>
          <a:lstStyle/>
          <a:p>
            <a:fld id="{DC411202-5F12-40EC-8767-00849BA3E5DD}" type="slidenum">
              <a:rPr lang="ru-RU" altLang="ru-RU" smtClean="0"/>
              <a:pPr/>
              <a:t>12</a:t>
            </a:fld>
            <a:endParaRPr lang="ru-RU" altLang="ru-RU"/>
          </a:p>
        </p:txBody>
      </p:sp>
    </p:spTree>
    <p:extLst>
      <p:ext uri="{BB962C8B-B14F-4D97-AF65-F5344CB8AC3E}">
        <p14:creationId xmlns:p14="http://schemas.microsoft.com/office/powerpoint/2010/main" val="2412936023"/>
      </p:ext>
    </p:extLst>
  </p:cSld>
  <p:clrMapOvr>
    <a:masterClrMapping/>
  </p:clrMapOvr>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Principals of Geology</a:t>
            </a:r>
          </a:p>
        </p:txBody>
      </p:sp>
      <p:sp>
        <p:nvSpPr>
          <p:cNvPr id="3" name="Content Placeholder 2"/>
          <p:cNvSpPr>
            <a:spLocks noGrp="1"/>
          </p:cNvSpPr>
          <p:nvPr>
            <p:ph sz="half" idx="1"/>
          </p:nvPr>
        </p:nvSpPr>
        <p:spPr>
          <a:xfrm>
            <a:off x="1331913" y="1204913"/>
            <a:ext cx="3312095" cy="3395662"/>
          </a:xfrm>
        </p:spPr>
        <p:txBody>
          <a:bodyPr/>
          <a:lstStyle/>
          <a:p>
            <a:r>
              <a:rPr lang="en-US" sz="1800" dirty="0"/>
              <a:t>Law of superposition</a:t>
            </a:r>
          </a:p>
          <a:p>
            <a:pPr lvl="1"/>
            <a:r>
              <a:rPr lang="en-US" sz="1400" dirty="0"/>
              <a:t>The law of superposition is one of the principles of geology scientists use to determine the relative ages of rock strata, or layers. </a:t>
            </a:r>
          </a:p>
          <a:p>
            <a:pPr lvl="1"/>
            <a:r>
              <a:rPr lang="en-US" sz="1400" dirty="0"/>
              <a:t>This principle states that layers of rock are superimposed, or laid down one on top of another. </a:t>
            </a:r>
          </a:p>
          <a:p>
            <a:pPr lvl="1"/>
            <a:r>
              <a:rPr lang="en-US" sz="1400" dirty="0"/>
              <a:t>The oldest rock strata will be on the bottom and the youngest at the top.</a:t>
            </a:r>
          </a:p>
        </p:txBody>
      </p:sp>
      <p:pic>
        <p:nvPicPr>
          <p:cNvPr id="6" name="Content Placeholder 5"/>
          <p:cNvPicPr>
            <a:picLocks noGrp="1" noChangeAspect="1"/>
          </p:cNvPicPr>
          <p:nvPr>
            <p:ph sz="half" idx="2"/>
          </p:nvPr>
        </p:nvPicPr>
        <p:blipFill rotWithShape="1">
          <a:blip r:embed="rId2" cstate="print">
            <a:extLst>
              <a:ext uri="{28A0092B-C50C-407E-A947-70E740481C1C}">
                <a14:useLocalDpi xmlns:a14="http://schemas.microsoft.com/office/drawing/2010/main" val="0"/>
              </a:ext>
            </a:extLst>
          </a:blip>
          <a:srcRect t="7001"/>
          <a:stretch/>
        </p:blipFill>
        <p:spPr>
          <a:xfrm>
            <a:off x="4797733" y="1204913"/>
            <a:ext cx="4039563" cy="3311847"/>
          </a:xfrm>
        </p:spPr>
      </p:pic>
      <p:sp>
        <p:nvSpPr>
          <p:cNvPr id="5" name="Slide Number Placeholder 4"/>
          <p:cNvSpPr>
            <a:spLocks noGrp="1"/>
          </p:cNvSpPr>
          <p:nvPr>
            <p:ph type="sldNum" sz="quarter" idx="12"/>
          </p:nvPr>
        </p:nvSpPr>
        <p:spPr/>
        <p:txBody>
          <a:bodyPr/>
          <a:lstStyle/>
          <a:p>
            <a:fld id="{DC411202-5F12-40EC-8767-00849BA3E5DD}" type="slidenum">
              <a:rPr lang="ru-RU" altLang="ru-RU" smtClean="0"/>
              <a:pPr/>
              <a:t>13</a:t>
            </a:fld>
            <a:endParaRPr lang="ru-RU" altLang="ru-RU"/>
          </a:p>
        </p:txBody>
      </p:sp>
    </p:spTree>
    <p:extLst>
      <p:ext uri="{BB962C8B-B14F-4D97-AF65-F5344CB8AC3E}">
        <p14:creationId xmlns:p14="http://schemas.microsoft.com/office/powerpoint/2010/main" val="3423853655"/>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Principals of Geology</a:t>
            </a:r>
          </a:p>
        </p:txBody>
      </p:sp>
      <p:sp>
        <p:nvSpPr>
          <p:cNvPr id="3" name="Content Placeholder 2"/>
          <p:cNvSpPr>
            <a:spLocks noGrp="1"/>
          </p:cNvSpPr>
          <p:nvPr>
            <p:ph sz="half" idx="1"/>
          </p:nvPr>
        </p:nvSpPr>
        <p:spPr>
          <a:xfrm>
            <a:off x="1331912" y="1204913"/>
            <a:ext cx="2808039" cy="3636962"/>
          </a:xfrm>
        </p:spPr>
        <p:txBody>
          <a:bodyPr/>
          <a:lstStyle/>
          <a:p>
            <a:r>
              <a:rPr lang="en-US" sz="1800" dirty="0"/>
              <a:t>Stratigraphy </a:t>
            </a:r>
          </a:p>
          <a:p>
            <a:pPr lvl="1"/>
            <a:r>
              <a:rPr lang="en-US" sz="1400" dirty="0"/>
              <a:t>The branch of geology concerned with the order and relative position of strata and their relationship to the geological time scale.</a:t>
            </a:r>
          </a:p>
          <a:p>
            <a:endParaRPr lang="en-US" sz="1800" dirty="0"/>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14</a:t>
            </a:fld>
            <a:endParaRPr lang="ru-RU" altLang="ru-RU"/>
          </a:p>
        </p:txBody>
      </p:sp>
      <p:pic>
        <p:nvPicPr>
          <p:cNvPr id="10" name="Content Placeholder 9"/>
          <p:cNvPicPr>
            <a:picLocks noGrp="1" noChangeAspect="1"/>
          </p:cNvPicPr>
          <p:nvPr>
            <p:ph sz="half" idx="2"/>
          </p:nvPr>
        </p:nvPicPr>
        <p:blipFill>
          <a:blip r:embed="rId2"/>
          <a:stretch>
            <a:fillRect/>
          </a:stretch>
        </p:blipFill>
        <p:spPr>
          <a:xfrm>
            <a:off x="4274415" y="1097391"/>
            <a:ext cx="4557570" cy="3701193"/>
          </a:xfrm>
          <a:prstGeom prst="rect">
            <a:avLst/>
          </a:prstGeom>
        </p:spPr>
      </p:pic>
    </p:spTree>
    <p:extLst>
      <p:ext uri="{BB962C8B-B14F-4D97-AF65-F5344CB8AC3E}">
        <p14:creationId xmlns:p14="http://schemas.microsoft.com/office/powerpoint/2010/main" val="2677315756"/>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Principals of Geology</a:t>
            </a:r>
          </a:p>
        </p:txBody>
      </p:sp>
      <p:sp>
        <p:nvSpPr>
          <p:cNvPr id="3" name="Content Placeholder 2"/>
          <p:cNvSpPr>
            <a:spLocks noGrp="1"/>
          </p:cNvSpPr>
          <p:nvPr>
            <p:ph sz="half" idx="1"/>
          </p:nvPr>
        </p:nvSpPr>
        <p:spPr/>
        <p:txBody>
          <a:bodyPr/>
          <a:lstStyle/>
          <a:p>
            <a:r>
              <a:rPr lang="en-US" sz="1800" dirty="0"/>
              <a:t>Structural geology</a:t>
            </a:r>
          </a:p>
          <a:p>
            <a:pPr lvl="1"/>
            <a:r>
              <a:rPr lang="en-US" sz="1400" dirty="0"/>
              <a:t>Structural geology is the study of how rocks deform, fold, fracture, and move under different forces and conditions.</a:t>
            </a:r>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84763" y="1204913"/>
            <a:ext cx="3602037" cy="2058306"/>
          </a:xfrm>
        </p:spPr>
      </p:pic>
      <p:sp>
        <p:nvSpPr>
          <p:cNvPr id="5" name="Slide Number Placeholder 4"/>
          <p:cNvSpPr>
            <a:spLocks noGrp="1"/>
          </p:cNvSpPr>
          <p:nvPr>
            <p:ph type="sldNum" sz="quarter" idx="12"/>
          </p:nvPr>
        </p:nvSpPr>
        <p:spPr/>
        <p:txBody>
          <a:bodyPr/>
          <a:lstStyle/>
          <a:p>
            <a:fld id="{DC411202-5F12-40EC-8767-00849BA3E5DD}" type="slidenum">
              <a:rPr lang="ru-RU" altLang="ru-RU" smtClean="0"/>
              <a:pPr/>
              <a:t>15</a:t>
            </a:fld>
            <a:endParaRPr lang="ru-RU" altLang="ru-RU"/>
          </a:p>
        </p:txBody>
      </p:sp>
    </p:spTree>
    <p:extLst>
      <p:ext uri="{BB962C8B-B14F-4D97-AF65-F5344CB8AC3E}">
        <p14:creationId xmlns:p14="http://schemas.microsoft.com/office/powerpoint/2010/main" val="245681337"/>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Geologist</a:t>
            </a:r>
          </a:p>
        </p:txBody>
      </p:sp>
      <p:sp>
        <p:nvSpPr>
          <p:cNvPr id="3" name="Content Placeholder 2"/>
          <p:cNvSpPr>
            <a:spLocks noGrp="1"/>
          </p:cNvSpPr>
          <p:nvPr>
            <p:ph sz="half" idx="1"/>
          </p:nvPr>
        </p:nvSpPr>
        <p:spPr>
          <a:xfrm>
            <a:off x="1331912" y="1204913"/>
            <a:ext cx="4104183" cy="3395662"/>
          </a:xfrm>
        </p:spPr>
        <p:txBody>
          <a:bodyPr/>
          <a:lstStyle/>
          <a:p>
            <a:r>
              <a:rPr lang="en-US" sz="1800" dirty="0"/>
              <a:t>Geological maps</a:t>
            </a:r>
          </a:p>
          <a:p>
            <a:pPr lvl="1"/>
            <a:r>
              <a:rPr lang="en-US" sz="1400" dirty="0"/>
              <a:t>Geological maps show where rocks and sediments of the same type and age exist on Earth’s surface.</a:t>
            </a:r>
          </a:p>
          <a:p>
            <a:pPr lvl="1"/>
            <a:r>
              <a:rPr lang="en-US" sz="1400" dirty="0"/>
              <a:t>Geological maps are important in showing the distribution of rocks of the same age and type.</a:t>
            </a:r>
          </a:p>
          <a:p>
            <a:pPr lvl="1"/>
            <a:r>
              <a:rPr lang="en-US" sz="1400" dirty="0"/>
              <a:t>Geologists create geological maps from information gathered from direct observation in the field, interpretations of aerial photographs, and satellite data.</a:t>
            </a:r>
          </a:p>
          <a:p>
            <a:endParaRPr lang="en-US" sz="1600" dirty="0"/>
          </a:p>
        </p:txBody>
      </p:sp>
      <p:pic>
        <p:nvPicPr>
          <p:cNvPr id="7" name="Content Placeholder 6"/>
          <p:cNvPicPr>
            <a:picLocks noGrp="1" noChangeAspect="1"/>
          </p:cNvPicPr>
          <p:nvPr>
            <p:ph sz="half" idx="2"/>
          </p:nvPr>
        </p:nvPicPr>
        <p:blipFill>
          <a:blip r:embed="rId2"/>
          <a:stretch>
            <a:fillRect/>
          </a:stretch>
        </p:blipFill>
        <p:spPr>
          <a:xfrm>
            <a:off x="5567348" y="165837"/>
            <a:ext cx="3396845" cy="4676038"/>
          </a:xfrm>
          <a:prstGeom prst="rect">
            <a:avLst/>
          </a:prstGeom>
        </p:spPr>
      </p:pic>
      <p:sp>
        <p:nvSpPr>
          <p:cNvPr id="5" name="Slide Number Placeholder 4"/>
          <p:cNvSpPr>
            <a:spLocks noGrp="1"/>
          </p:cNvSpPr>
          <p:nvPr>
            <p:ph type="sldNum" sz="quarter" idx="12"/>
          </p:nvPr>
        </p:nvSpPr>
        <p:spPr/>
        <p:txBody>
          <a:bodyPr/>
          <a:lstStyle/>
          <a:p>
            <a:fld id="{DC411202-5F12-40EC-8767-00849BA3E5DD}" type="slidenum">
              <a:rPr lang="ru-RU" altLang="ru-RU" smtClean="0"/>
              <a:pPr/>
              <a:t>16</a:t>
            </a:fld>
            <a:endParaRPr lang="ru-RU" altLang="ru-RU"/>
          </a:p>
        </p:txBody>
      </p:sp>
    </p:spTree>
    <p:extLst>
      <p:ext uri="{BB962C8B-B14F-4D97-AF65-F5344CB8AC3E}">
        <p14:creationId xmlns:p14="http://schemas.microsoft.com/office/powerpoint/2010/main" val="3714509313"/>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Geologist</a:t>
            </a:r>
          </a:p>
        </p:txBody>
      </p:sp>
      <p:sp>
        <p:nvSpPr>
          <p:cNvPr id="3" name="Content Placeholder 2"/>
          <p:cNvSpPr>
            <a:spLocks noGrp="1"/>
          </p:cNvSpPr>
          <p:nvPr>
            <p:ph sz="half" idx="1"/>
          </p:nvPr>
        </p:nvSpPr>
        <p:spPr>
          <a:xfrm>
            <a:off x="1403649" y="1204311"/>
            <a:ext cx="3384376" cy="3637563"/>
          </a:xfrm>
        </p:spPr>
        <p:txBody>
          <a:bodyPr/>
          <a:lstStyle/>
          <a:p>
            <a:r>
              <a:rPr lang="en-US" sz="1800" dirty="0"/>
              <a:t>Well Information</a:t>
            </a:r>
          </a:p>
          <a:p>
            <a:pPr lvl="1"/>
            <a:r>
              <a:rPr lang="en-US" sz="1400" dirty="0"/>
              <a:t>Wells are pipes that bring water or petroleum to the surface.</a:t>
            </a:r>
          </a:p>
          <a:p>
            <a:pPr lvl="1"/>
            <a:r>
              <a:rPr lang="en-US" sz="1400" dirty="0"/>
              <a:t>They give us information about Earth’s subsurface, including information about the sequence of beds and structural features many thousands of feet below the surface.</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17</a:t>
            </a:fld>
            <a:endParaRPr lang="ru-RU" altLang="ru-RU"/>
          </a:p>
        </p:txBody>
      </p:sp>
      <p:pic>
        <p:nvPicPr>
          <p:cNvPr id="10" name="Content Placeholder 9"/>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044189" y="1204311"/>
            <a:ext cx="3630278" cy="3024417"/>
          </a:xfrm>
          <a:prstGeom prst="rect">
            <a:avLst/>
          </a:prstGeom>
        </p:spPr>
      </p:pic>
    </p:spTree>
    <p:extLst>
      <p:ext uri="{BB962C8B-B14F-4D97-AF65-F5344CB8AC3E}">
        <p14:creationId xmlns:p14="http://schemas.microsoft.com/office/powerpoint/2010/main" val="660463733"/>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Geologist</a:t>
            </a:r>
          </a:p>
        </p:txBody>
      </p:sp>
      <p:sp>
        <p:nvSpPr>
          <p:cNvPr id="3" name="Content Placeholder 2"/>
          <p:cNvSpPr>
            <a:spLocks noGrp="1"/>
          </p:cNvSpPr>
          <p:nvPr>
            <p:ph sz="half" idx="1"/>
          </p:nvPr>
        </p:nvSpPr>
        <p:spPr>
          <a:xfrm>
            <a:off x="1187624" y="1054100"/>
            <a:ext cx="2664296" cy="4090988"/>
          </a:xfrm>
        </p:spPr>
        <p:txBody>
          <a:bodyPr/>
          <a:lstStyle/>
          <a:p>
            <a:r>
              <a:rPr lang="en-US" sz="1800" dirty="0"/>
              <a:t>Reflection Seismology</a:t>
            </a:r>
          </a:p>
          <a:p>
            <a:pPr lvl="1"/>
            <a:r>
              <a:rPr lang="en-US" sz="1400" dirty="0"/>
              <a:t>Sound waves are sent into Earth to measure the reflections</a:t>
            </a:r>
            <a:r>
              <a:rPr lang="en-US" sz="1400" i="1" dirty="0"/>
              <a:t>, </a:t>
            </a:r>
            <a:r>
              <a:rPr lang="en-US" sz="1400" dirty="0"/>
              <a:t>or echoes, to the tops of various rock layers. </a:t>
            </a:r>
          </a:p>
          <a:p>
            <a:pPr lvl="1"/>
            <a:r>
              <a:rPr lang="en-US" sz="1400" dirty="0"/>
              <a:t>Seismic reflections give an indirect measure of subsurface rocks and give geologists clues as to what lies under Earth’s surface.</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18</a:t>
            </a:fld>
            <a:endParaRPr lang="ru-RU" altLang="ru-RU"/>
          </a:p>
        </p:txBody>
      </p:sp>
      <p:pic>
        <p:nvPicPr>
          <p:cNvPr id="6" name="Content Placeholder 5"/>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3923928" y="1054100"/>
            <a:ext cx="5118782" cy="2578412"/>
          </a:xfrm>
        </p:spPr>
      </p:pic>
    </p:spTree>
    <p:extLst>
      <p:ext uri="{BB962C8B-B14F-4D97-AF65-F5344CB8AC3E}">
        <p14:creationId xmlns:p14="http://schemas.microsoft.com/office/powerpoint/2010/main" val="3889870205"/>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Tools of the Geologist</a:t>
            </a:r>
          </a:p>
        </p:txBody>
      </p:sp>
      <p:sp>
        <p:nvSpPr>
          <p:cNvPr id="3" name="Content Placeholder 2"/>
          <p:cNvSpPr>
            <a:spLocks noGrp="1"/>
          </p:cNvSpPr>
          <p:nvPr>
            <p:ph sz="half" idx="1"/>
          </p:nvPr>
        </p:nvSpPr>
        <p:spPr>
          <a:xfrm>
            <a:off x="1259633" y="1204311"/>
            <a:ext cx="2952328" cy="3637563"/>
          </a:xfrm>
        </p:spPr>
        <p:txBody>
          <a:bodyPr/>
          <a:lstStyle/>
          <a:p>
            <a:r>
              <a:rPr lang="en-US" sz="1800" dirty="0"/>
              <a:t>Core Sampling</a:t>
            </a:r>
          </a:p>
          <a:p>
            <a:pPr lvl="1"/>
            <a:r>
              <a:rPr lang="en-US" sz="1400" dirty="0"/>
              <a:t>Technique used in underground or undersea exploration and prospecting. </a:t>
            </a:r>
          </a:p>
          <a:p>
            <a:pPr lvl="1"/>
            <a:r>
              <a:rPr lang="en-US" sz="1400" dirty="0"/>
              <a:t>A core sample is a roughly cylindrical piece of subsurface material removed by a special drill and brought to the surface for examination.</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19</a:t>
            </a:fld>
            <a:endParaRPr lang="ru-RU" altLang="ru-RU"/>
          </a:p>
        </p:txBody>
      </p:sp>
      <p:pic>
        <p:nvPicPr>
          <p:cNvPr id="6" name="Content Placeholder 5"/>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4190086" y="1276400"/>
            <a:ext cx="2352972" cy="2814770"/>
          </a:xfrm>
        </p:spPr>
      </p:pic>
      <p:pic>
        <p:nvPicPr>
          <p:cNvPr id="7" name="Picture 6"/>
          <p:cNvPicPr>
            <a:picLocks noChangeAspect="1"/>
          </p:cNvPicPr>
          <p:nvPr/>
        </p:nvPicPr>
        <p:blipFill rotWithShape="1">
          <a:blip r:embed="rId3">
            <a:extLst>
              <a:ext uri="{28A0092B-C50C-407E-A947-70E740481C1C}">
                <a14:useLocalDpi xmlns:a14="http://schemas.microsoft.com/office/drawing/2010/main" val="0"/>
              </a:ext>
            </a:extLst>
          </a:blip>
          <a:srcRect l="56305"/>
          <a:stretch/>
        </p:blipFill>
        <p:spPr>
          <a:xfrm>
            <a:off x="6588225" y="196850"/>
            <a:ext cx="2217526" cy="4572446"/>
          </a:xfrm>
          <a:prstGeom prst="rect">
            <a:avLst/>
          </a:prstGeom>
        </p:spPr>
      </p:pic>
    </p:spTree>
    <p:extLst>
      <p:ext uri="{BB962C8B-B14F-4D97-AF65-F5344CB8AC3E}">
        <p14:creationId xmlns:p14="http://schemas.microsoft.com/office/powerpoint/2010/main" val="184202168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7092280" y="215578"/>
            <a:ext cx="771709" cy="771709"/>
          </a:xfrm>
          <a:prstGeom prst="rect">
            <a:avLst/>
          </a:prstGeom>
        </p:spPr>
      </p:pic>
      <p:sp>
        <p:nvSpPr>
          <p:cNvPr id="7" name="Title 6"/>
          <p:cNvSpPr>
            <a:spLocks noGrp="1"/>
          </p:cNvSpPr>
          <p:nvPr>
            <p:ph type="title"/>
          </p:nvPr>
        </p:nvSpPr>
        <p:spPr/>
        <p:txBody>
          <a:bodyPr>
            <a:normAutofit/>
          </a:bodyPr>
          <a:lstStyle/>
          <a:p>
            <a:r>
              <a:rPr kumimoji="1" lang="en-US" altLang="ko-KR" dirty="0">
                <a:ea typeface="굴림" pitchFamily="34" charset="-127"/>
              </a:rPr>
              <a:t>Geology Merit Badge Requirements</a:t>
            </a:r>
            <a:endParaRPr lang="en-US" dirty="0"/>
          </a:p>
        </p:txBody>
      </p:sp>
      <p:sp>
        <p:nvSpPr>
          <p:cNvPr id="8" name="Content Placeholder 7"/>
          <p:cNvSpPr>
            <a:spLocks noGrp="1"/>
          </p:cNvSpPr>
          <p:nvPr>
            <p:ph idx="1"/>
          </p:nvPr>
        </p:nvSpPr>
        <p:spPr/>
        <p:txBody>
          <a:bodyPr>
            <a:normAutofit/>
          </a:bodyPr>
          <a:lstStyle/>
          <a:p>
            <a:pPr marL="385865" indent="-385865">
              <a:buFont typeface="+mj-lt"/>
              <a:buAutoNum type="arabicPeriod"/>
            </a:pPr>
            <a:r>
              <a:rPr lang="en-US" sz="1650" dirty="0"/>
              <a:t>Define geology. Discuss how geologists learn about rock formations. In geology, explain why the study of the present is important to understanding the past.</a:t>
            </a:r>
          </a:p>
          <a:p>
            <a:pPr marL="385865" indent="-385865">
              <a:buFont typeface="+mj-lt"/>
              <a:buAutoNum type="arabicPeriod"/>
            </a:pPr>
            <a:r>
              <a:rPr lang="en-US" sz="1650" dirty="0"/>
              <a:t>Pick three resources that can be extracted or mined from Earth for commercial use. Discuss with your counselor how each product is discovered and processed.</a:t>
            </a:r>
          </a:p>
          <a:p>
            <a:pPr marL="385865" indent="-385865">
              <a:buFont typeface="+mj-lt"/>
              <a:buAutoNum type="arabicPeriod"/>
            </a:pPr>
            <a:r>
              <a:rPr lang="en-US" sz="1650" dirty="0"/>
              <a:t>Review a geologic map of your area or an area selected by your counselor, and discuss the different rock types and estimated ages of rocks represented. Determine whether the rocks are horizontal, folded, or faulted, and explain how you arrived at your conclusion.</a:t>
            </a:r>
          </a:p>
          <a:p>
            <a:pPr marL="385865" indent="-385865">
              <a:buFont typeface="+mj-lt"/>
              <a:buAutoNum type="arabicPeriod"/>
            </a:pPr>
            <a:endParaRPr lang="en-US" sz="1650" dirty="0"/>
          </a:p>
        </p:txBody>
      </p:sp>
      <p:sp>
        <p:nvSpPr>
          <p:cNvPr id="3" name="Slide Number Placeholder 2"/>
          <p:cNvSpPr>
            <a:spLocks noGrp="1"/>
          </p:cNvSpPr>
          <p:nvPr>
            <p:ph type="sldNum" sz="quarter" idx="12"/>
          </p:nvPr>
        </p:nvSpPr>
        <p:spPr/>
        <p:txBody>
          <a:bodyPr/>
          <a:lstStyle/>
          <a:p>
            <a:fld id="{47EC126E-BE74-4B7F-BA1E-8E3957F0E8C4}" type="slidenum">
              <a:rPr lang="en-GB" altLang="ru-RU" smtClean="0"/>
              <a:pPr/>
              <a:t>2</a:t>
            </a:fld>
            <a:endParaRPr lang="en-GB" altLang="ru-RU"/>
          </a:p>
        </p:txBody>
      </p:sp>
    </p:spTree>
    <p:extLst>
      <p:ext uri="{BB962C8B-B14F-4D97-AF65-F5344CB8AC3E}">
        <p14:creationId xmlns:p14="http://schemas.microsoft.com/office/powerpoint/2010/main" val="232566346"/>
      </p:ext>
    </p:extLst>
  </p:cSld>
  <p:clrMapOvr>
    <a:masterClrMapping/>
  </p:clrMapOvr>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Uniformitarianism</a:t>
            </a:r>
          </a:p>
        </p:txBody>
      </p:sp>
      <p:sp>
        <p:nvSpPr>
          <p:cNvPr id="3" name="Content Placeholder 2"/>
          <p:cNvSpPr>
            <a:spLocks noGrp="1"/>
          </p:cNvSpPr>
          <p:nvPr>
            <p:ph sz="half" idx="1"/>
          </p:nvPr>
        </p:nvSpPr>
        <p:spPr>
          <a:xfrm>
            <a:off x="1187624" y="1204912"/>
            <a:ext cx="4176463" cy="3940175"/>
          </a:xfrm>
        </p:spPr>
        <p:txBody>
          <a:bodyPr/>
          <a:lstStyle/>
          <a:p>
            <a:r>
              <a:rPr lang="en-US" sz="1800" dirty="0"/>
              <a:t>The Principle of Uniformitarianism states that the earth has changed in uniform ways and the present is the key to the past.</a:t>
            </a:r>
          </a:p>
          <a:p>
            <a:pPr lvl="1"/>
            <a:r>
              <a:rPr lang="en-US" sz="1400" dirty="0"/>
              <a:t>Physical processes at work today on Earth, like wind and water erosion, have always been active and are responsible for many of the features seen on Earth today.</a:t>
            </a:r>
          </a:p>
          <a:p>
            <a:pPr lvl="1"/>
            <a:r>
              <a:rPr lang="en-US" sz="1400" dirty="0"/>
              <a:t>These natural processes, </a:t>
            </a:r>
            <a:r>
              <a:rPr lang="en-US" sz="1400" dirty="0" smtClean="0"/>
              <a:t>including erosion and mountain building, </a:t>
            </a:r>
            <a:r>
              <a:rPr lang="en-US" sz="1400" dirty="0"/>
              <a:t>occur slowly over time through geologic forces that have been at work since Earth first formed. </a:t>
            </a:r>
          </a:p>
        </p:txBody>
      </p:sp>
      <p:pic>
        <p:nvPicPr>
          <p:cNvPr id="7" name="Content Placeholder 6"/>
          <p:cNvPicPr>
            <a:picLocks noGrp="1" noChangeAspect="1"/>
          </p:cNvPicPr>
          <p:nvPr>
            <p:ph sz="half" idx="2"/>
          </p:nvPr>
        </p:nvPicPr>
        <p:blipFill>
          <a:blip r:embed="rId2"/>
          <a:stretch>
            <a:fillRect/>
          </a:stretch>
        </p:blipFill>
        <p:spPr>
          <a:xfrm>
            <a:off x="5364088" y="1204913"/>
            <a:ext cx="3602037" cy="2629487"/>
          </a:xfrm>
          <a:prstGeom prst="rect">
            <a:avLst/>
          </a:prstGeom>
        </p:spPr>
      </p:pic>
      <p:sp>
        <p:nvSpPr>
          <p:cNvPr id="5" name="Slide Number Placeholder 4"/>
          <p:cNvSpPr>
            <a:spLocks noGrp="1"/>
          </p:cNvSpPr>
          <p:nvPr>
            <p:ph type="sldNum" sz="quarter" idx="12"/>
          </p:nvPr>
        </p:nvSpPr>
        <p:spPr/>
        <p:txBody>
          <a:bodyPr/>
          <a:lstStyle/>
          <a:p>
            <a:fld id="{DC411202-5F12-40EC-8767-00849BA3E5DD}" type="slidenum">
              <a:rPr lang="ru-RU" altLang="ru-RU" smtClean="0"/>
              <a:pPr/>
              <a:t>20</a:t>
            </a:fld>
            <a:endParaRPr lang="ru-RU" altLang="ru-RU"/>
          </a:p>
        </p:txBody>
      </p:sp>
    </p:spTree>
    <p:extLst>
      <p:ext uri="{BB962C8B-B14F-4D97-AF65-F5344CB8AC3E}">
        <p14:creationId xmlns:p14="http://schemas.microsoft.com/office/powerpoint/2010/main" val="2360468044"/>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20F704EB-8E9F-4B37-A8D1-AD47C97EC88B}"/>
              </a:ext>
            </a:extLst>
          </p:cNvPr>
          <p:cNvSpPr>
            <a:spLocks noGrp="1"/>
          </p:cNvSpPr>
          <p:nvPr>
            <p:ph type="title"/>
          </p:nvPr>
        </p:nvSpPr>
        <p:spPr>
          <a:xfrm>
            <a:off x="1362797" y="0"/>
            <a:ext cx="7342187" cy="857250"/>
          </a:xfrm>
        </p:spPr>
        <p:txBody>
          <a:bodyPr/>
          <a:lstStyle/>
          <a:p>
            <a:r>
              <a:rPr lang="en-US" dirty="0"/>
              <a:t>Uniformitarianism</a:t>
            </a:r>
          </a:p>
        </p:txBody>
      </p:sp>
      <p:sp>
        <p:nvSpPr>
          <p:cNvPr id="3" name="Content Placeholder 2">
            <a:extLst>
              <a:ext uri="{FF2B5EF4-FFF2-40B4-BE49-F238E27FC236}">
                <a16:creationId xmlns:a16="http://schemas.microsoft.com/office/drawing/2014/main" xmlns="" id="{1CC9A4DF-38FA-4BBD-976F-7B352CBFFF79}"/>
              </a:ext>
            </a:extLst>
          </p:cNvPr>
          <p:cNvSpPr>
            <a:spLocks noGrp="1"/>
          </p:cNvSpPr>
          <p:nvPr>
            <p:ph sz="half" idx="1"/>
          </p:nvPr>
        </p:nvSpPr>
        <p:spPr>
          <a:xfrm>
            <a:off x="1331912" y="772344"/>
            <a:ext cx="3759627" cy="4069531"/>
          </a:xfrm>
        </p:spPr>
        <p:txBody>
          <a:bodyPr/>
          <a:lstStyle/>
          <a:p>
            <a:r>
              <a:rPr lang="en-US" sz="1400" dirty="0"/>
              <a:t>The Grand Canyon in Arizona, USA, is an example where uniformitarianism is used to interpret its formation. </a:t>
            </a:r>
          </a:p>
          <a:p>
            <a:r>
              <a:rPr lang="en-US" sz="1400" dirty="0"/>
              <a:t>The layers of sedimentary rocks exposed in the Grand Canyon are believed to have been formed over millions of years by the same geological processes that are observed today, such as </a:t>
            </a:r>
            <a:r>
              <a:rPr lang="en-US" sz="1400" dirty="0" smtClean="0"/>
              <a:t>erosion </a:t>
            </a:r>
            <a:r>
              <a:rPr lang="en-US" sz="1400" dirty="0"/>
              <a:t>by the Colorado </a:t>
            </a:r>
            <a:r>
              <a:rPr lang="en-US" sz="1400" dirty="0" smtClean="0"/>
              <a:t>River and deposition of sediment. </a:t>
            </a:r>
            <a:endParaRPr lang="en-US" sz="1400" dirty="0"/>
          </a:p>
          <a:p>
            <a:r>
              <a:rPr lang="en-US" sz="1400" dirty="0"/>
              <a:t>By studying the modern-day erosion rates of the Colorado River and the types of sediment being transported, geologists use the principle of uniformitarianism to infer that the Grand Canyon was formed over a long period of time by the Colorado River through gradual erosion.</a:t>
            </a:r>
          </a:p>
        </p:txBody>
      </p:sp>
      <p:pic>
        <p:nvPicPr>
          <p:cNvPr id="7" name="Content Placeholder 6">
            <a:extLst>
              <a:ext uri="{FF2B5EF4-FFF2-40B4-BE49-F238E27FC236}">
                <a16:creationId xmlns:a16="http://schemas.microsoft.com/office/drawing/2014/main" xmlns="" id="{F7A1557B-0E72-44A4-A626-C8B7B71116C8}"/>
              </a:ext>
            </a:extLst>
          </p:cNvPr>
          <p:cNvPicPr>
            <a:picLocks noGrp="1" noChangeAspect="1"/>
          </p:cNvPicPr>
          <p:nvPr>
            <p:ph sz="half" idx="2"/>
          </p:nvPr>
        </p:nvPicPr>
        <p:blipFill>
          <a:blip r:embed="rId2"/>
          <a:stretch>
            <a:fillRect/>
          </a:stretch>
        </p:blipFill>
        <p:spPr>
          <a:xfrm>
            <a:off x="5220072" y="850862"/>
            <a:ext cx="3759628" cy="2507382"/>
          </a:xfrm>
          <a:prstGeom prst="rect">
            <a:avLst/>
          </a:prstGeom>
        </p:spPr>
      </p:pic>
      <p:sp>
        <p:nvSpPr>
          <p:cNvPr id="5" name="Slide Number Placeholder 4">
            <a:extLst>
              <a:ext uri="{FF2B5EF4-FFF2-40B4-BE49-F238E27FC236}">
                <a16:creationId xmlns:a16="http://schemas.microsoft.com/office/drawing/2014/main" xmlns="" id="{F1347793-97F2-4F3D-9AB9-F6325E4FCF45}"/>
              </a:ext>
            </a:extLst>
          </p:cNvPr>
          <p:cNvSpPr>
            <a:spLocks noGrp="1"/>
          </p:cNvSpPr>
          <p:nvPr>
            <p:ph type="sldNum" sz="quarter" idx="12"/>
          </p:nvPr>
        </p:nvSpPr>
        <p:spPr/>
        <p:txBody>
          <a:bodyPr/>
          <a:lstStyle/>
          <a:p>
            <a:fld id="{DC411202-5F12-40EC-8767-00849BA3E5DD}" type="slidenum">
              <a:rPr lang="ru-RU" altLang="ru-RU" smtClean="0"/>
              <a:pPr/>
              <a:t>21</a:t>
            </a:fld>
            <a:endParaRPr lang="ru-RU" altLang="ru-RU"/>
          </a:p>
        </p:txBody>
      </p:sp>
    </p:spTree>
    <p:extLst>
      <p:ext uri="{BB962C8B-B14F-4D97-AF65-F5344CB8AC3E}">
        <p14:creationId xmlns:p14="http://schemas.microsoft.com/office/powerpoint/2010/main" val="3434387217"/>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#2</a:t>
            </a:r>
          </a:p>
        </p:txBody>
      </p:sp>
      <p:sp>
        <p:nvSpPr>
          <p:cNvPr id="3" name="Content Placeholder 2"/>
          <p:cNvSpPr>
            <a:spLocks noGrp="1"/>
          </p:cNvSpPr>
          <p:nvPr>
            <p:ph idx="1"/>
          </p:nvPr>
        </p:nvSpPr>
        <p:spPr/>
        <p:txBody>
          <a:bodyPr/>
          <a:lstStyle/>
          <a:p>
            <a:pPr marL="0" indent="0">
              <a:buNone/>
            </a:pPr>
            <a:r>
              <a:rPr lang="en-US" dirty="0"/>
              <a:t>Pick three resources that can be extracted or mined from Earth for commercial use. Discuss with your counselor how each product is discovered and processed.</a:t>
            </a:r>
          </a:p>
          <a:p>
            <a:pPr marL="0" indent="0">
              <a:buNone/>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39620"/>
            <a:ext cx="771709" cy="771709"/>
          </a:xfrm>
          <a:prstGeom prst="rect">
            <a:avLst/>
          </a:prstGeo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22</a:t>
            </a:fld>
            <a:endParaRPr lang="ru-RU" altLang="ru-RU"/>
          </a:p>
        </p:txBody>
      </p:sp>
      <p:pic>
        <p:nvPicPr>
          <p:cNvPr id="6" name="Picture 5"/>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2935823" y="2404346"/>
            <a:ext cx="3900046" cy="2437529"/>
          </a:xfrm>
          <a:prstGeom prst="rect">
            <a:avLst/>
          </a:prstGeom>
        </p:spPr>
      </p:pic>
    </p:spTree>
    <p:extLst>
      <p:ext uri="{BB962C8B-B14F-4D97-AF65-F5344CB8AC3E}">
        <p14:creationId xmlns:p14="http://schemas.microsoft.com/office/powerpoint/2010/main" val="693738887"/>
      </p:ext>
    </p:extLst>
  </p:cSld>
  <p:clrMapOvr>
    <a:masterClrMapping/>
  </p:clrMapOvr>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0"/>
            <a:ext cx="7342187" cy="857250"/>
          </a:xfrm>
        </p:spPr>
        <p:txBody>
          <a:bodyPr/>
          <a:lstStyle/>
          <a:p>
            <a:r>
              <a:rPr lang="en-US" dirty="0" smtClean="0"/>
              <a:t>Coal</a:t>
            </a:r>
            <a:endParaRPr lang="en-US" dirty="0"/>
          </a:p>
        </p:txBody>
      </p:sp>
      <p:sp>
        <p:nvSpPr>
          <p:cNvPr id="3" name="Content Placeholder 2"/>
          <p:cNvSpPr>
            <a:spLocks noGrp="1"/>
          </p:cNvSpPr>
          <p:nvPr>
            <p:ph idx="1"/>
          </p:nvPr>
        </p:nvSpPr>
        <p:spPr>
          <a:xfrm>
            <a:off x="1331913" y="857250"/>
            <a:ext cx="3600127" cy="3875533"/>
          </a:xfrm>
        </p:spPr>
        <p:txBody>
          <a:bodyPr/>
          <a:lstStyle/>
          <a:p>
            <a:r>
              <a:rPr lang="en-US" sz="1500" dirty="0"/>
              <a:t>Coal is a combustible black or brownish-black sedimentary rock with a high amount of carbon and hydrocarbons. </a:t>
            </a:r>
            <a:endParaRPr lang="en-US" sz="1500" dirty="0" smtClean="0"/>
          </a:p>
          <a:p>
            <a:r>
              <a:rPr lang="en-US" sz="1500" dirty="0" smtClean="0"/>
              <a:t>Coal </a:t>
            </a:r>
            <a:r>
              <a:rPr lang="en-US" sz="1500" dirty="0"/>
              <a:t>is classified as a nonrenewable energy source because it takes millions of years to form. </a:t>
            </a:r>
            <a:endParaRPr lang="en-US" sz="1500" dirty="0" smtClean="0"/>
          </a:p>
          <a:p>
            <a:r>
              <a:rPr lang="en-US" sz="1500" dirty="0" smtClean="0"/>
              <a:t>Coal </a:t>
            </a:r>
            <a:r>
              <a:rPr lang="en-US" sz="1500" dirty="0"/>
              <a:t>contains the energy stored by plants that lived hundreds of millions of years ago in swampy forests. </a:t>
            </a:r>
          </a:p>
          <a:p>
            <a:r>
              <a:rPr lang="en-US" sz="1500" dirty="0"/>
              <a:t>Layers of dirt and rock covered the </a:t>
            </a:r>
            <a:r>
              <a:rPr lang="en-US" sz="1500" dirty="0" smtClean="0"/>
              <a:t>plants and </a:t>
            </a:r>
            <a:r>
              <a:rPr lang="en-US" sz="1500" dirty="0"/>
              <a:t>over millions of </a:t>
            </a:r>
            <a:r>
              <a:rPr lang="en-US" sz="1500" dirty="0" smtClean="0"/>
              <a:t>years the </a:t>
            </a:r>
            <a:r>
              <a:rPr lang="en-US" sz="1500" dirty="0"/>
              <a:t>resulting pressure and heat turned the plants into the substance we call coal.</a:t>
            </a:r>
          </a:p>
          <a:p>
            <a:endParaRPr lang="en-US"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23</a:t>
            </a:fld>
            <a:endParaRPr lang="ru-RU" altLang="ru-RU"/>
          </a:p>
        </p:txBody>
      </p:sp>
      <p:pic>
        <p:nvPicPr>
          <p:cNvPr id="6" name="Picture 5"/>
          <p:cNvPicPr>
            <a:picLocks noChangeAspect="1"/>
          </p:cNvPicPr>
          <p:nvPr/>
        </p:nvPicPr>
        <p:blipFill>
          <a:blip r:embed="rId2"/>
          <a:stretch>
            <a:fillRect/>
          </a:stretch>
        </p:blipFill>
        <p:spPr>
          <a:xfrm>
            <a:off x="5148064" y="1204912"/>
            <a:ext cx="3674237" cy="2062931"/>
          </a:xfrm>
          <a:prstGeom prst="rect">
            <a:avLst/>
          </a:prstGeom>
        </p:spPr>
      </p:pic>
    </p:spTree>
    <p:extLst>
      <p:ext uri="{BB962C8B-B14F-4D97-AF65-F5344CB8AC3E}">
        <p14:creationId xmlns:p14="http://schemas.microsoft.com/office/powerpoint/2010/main" val="3833415329"/>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613" y="0"/>
            <a:ext cx="7342187" cy="857250"/>
          </a:xfrm>
        </p:spPr>
        <p:txBody>
          <a:bodyPr/>
          <a:lstStyle/>
          <a:p>
            <a:r>
              <a:rPr lang="en-US" dirty="0"/>
              <a:t>Finding Coal</a:t>
            </a:r>
          </a:p>
        </p:txBody>
      </p:sp>
      <p:sp>
        <p:nvSpPr>
          <p:cNvPr id="3" name="Content Placeholder 2"/>
          <p:cNvSpPr>
            <a:spLocks noGrp="1"/>
          </p:cNvSpPr>
          <p:nvPr>
            <p:ph idx="1"/>
          </p:nvPr>
        </p:nvSpPr>
        <p:spPr>
          <a:xfrm>
            <a:off x="1331913" y="857250"/>
            <a:ext cx="4947196" cy="4091558"/>
          </a:xfrm>
        </p:spPr>
        <p:txBody>
          <a:bodyPr/>
          <a:lstStyle/>
          <a:p>
            <a:pPr marL="0" indent="0">
              <a:buNone/>
            </a:pPr>
            <a:r>
              <a:rPr lang="en-US" sz="2200" dirty="0"/>
              <a:t>How do geologists determine the presence of coal seams? </a:t>
            </a:r>
          </a:p>
          <a:p>
            <a:r>
              <a:rPr lang="en-US" sz="1800" dirty="0"/>
              <a:t>They drill wells and electrically log them.</a:t>
            </a:r>
          </a:p>
          <a:p>
            <a:pPr lvl="1"/>
            <a:r>
              <a:rPr lang="en-US" sz="1400" dirty="0"/>
              <a:t>Electric logging consists of lowering a device used to measure the electric resistance of the rock layers in the well. </a:t>
            </a:r>
          </a:p>
          <a:p>
            <a:pPr lvl="1"/>
            <a:r>
              <a:rPr lang="en-US" sz="1400" dirty="0"/>
              <a:t>Coals are typically very low density, and stand out in comparison to other rocks. </a:t>
            </a:r>
          </a:p>
          <a:p>
            <a:r>
              <a:rPr lang="en-US" sz="1800" dirty="0"/>
              <a:t>They also core them and bring up a sample of the rocks to examine them. </a:t>
            </a:r>
          </a:p>
          <a:p>
            <a:r>
              <a:rPr lang="en-US" sz="1800" dirty="0"/>
              <a:t>With enough wells, you can map out the location, thickness, and extent of a coal formation you are interested in.</a:t>
            </a:r>
          </a:p>
          <a:p>
            <a:endParaRPr lang="en-US"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24</a:t>
            </a:fld>
            <a:endParaRPr lang="ru-RU" altLang="ru-RU"/>
          </a:p>
        </p:txBody>
      </p:sp>
      <p:pic>
        <p:nvPicPr>
          <p:cNvPr id="8" name="Picture 7">
            <a:extLst>
              <a:ext uri="{FF2B5EF4-FFF2-40B4-BE49-F238E27FC236}">
                <a16:creationId xmlns:a16="http://schemas.microsoft.com/office/drawing/2014/main" xmlns="" id="{BAF9DD86-3178-41F0-8513-69A798E56FAF}"/>
              </a:ext>
            </a:extLst>
          </p:cNvPr>
          <p:cNvPicPr>
            <a:picLocks noChangeAspect="1"/>
          </p:cNvPicPr>
          <p:nvPr/>
        </p:nvPicPr>
        <p:blipFill>
          <a:blip r:embed="rId2"/>
          <a:stretch>
            <a:fillRect/>
          </a:stretch>
        </p:blipFill>
        <p:spPr>
          <a:xfrm>
            <a:off x="6444208" y="428625"/>
            <a:ext cx="2407691" cy="4270656"/>
          </a:xfrm>
          <a:prstGeom prst="rect">
            <a:avLst/>
          </a:prstGeom>
        </p:spPr>
      </p:pic>
    </p:spTree>
    <p:extLst>
      <p:ext uri="{BB962C8B-B14F-4D97-AF65-F5344CB8AC3E}">
        <p14:creationId xmlns:p14="http://schemas.microsoft.com/office/powerpoint/2010/main" val="1193336638"/>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Mining Coal</a:t>
            </a:r>
          </a:p>
        </p:txBody>
      </p:sp>
      <p:sp>
        <p:nvSpPr>
          <p:cNvPr id="5" name="Content Placeholder 4">
            <a:extLst>
              <a:ext uri="{FF2B5EF4-FFF2-40B4-BE49-F238E27FC236}">
                <a16:creationId xmlns:a16="http://schemas.microsoft.com/office/drawing/2014/main" xmlns="" id="{5602E8DF-F408-419A-B7E5-DD089CE8B40B}"/>
              </a:ext>
            </a:extLst>
          </p:cNvPr>
          <p:cNvSpPr>
            <a:spLocks noGrp="1"/>
          </p:cNvSpPr>
          <p:nvPr>
            <p:ph sz="half" idx="1"/>
          </p:nvPr>
        </p:nvSpPr>
        <p:spPr>
          <a:xfrm>
            <a:off x="1331913" y="1204913"/>
            <a:ext cx="3600450" cy="3636962"/>
          </a:xfrm>
        </p:spPr>
        <p:txBody>
          <a:bodyPr/>
          <a:lstStyle/>
          <a:p>
            <a:r>
              <a:rPr lang="en-US" sz="1800" dirty="0"/>
              <a:t>Surface Mining</a:t>
            </a:r>
          </a:p>
          <a:p>
            <a:pPr lvl="1"/>
            <a:r>
              <a:rPr lang="en-US" sz="1400" dirty="0"/>
              <a:t>Is often used when coal is less than 200 feet underground. </a:t>
            </a:r>
          </a:p>
          <a:p>
            <a:pPr lvl="1"/>
            <a:r>
              <a:rPr lang="en-US" sz="1400" dirty="0"/>
              <a:t>In surface mining, large machines remove the topsoil and layers of rock known as overburden to expose coal seams. </a:t>
            </a:r>
          </a:p>
          <a:p>
            <a:pPr lvl="1"/>
            <a:r>
              <a:rPr lang="en-US" sz="1400" dirty="0"/>
              <a:t>Once the coal seam is exposed, it is drilled, fractured and thoroughly mined in strips. </a:t>
            </a:r>
          </a:p>
          <a:p>
            <a:pPr lvl="1"/>
            <a:r>
              <a:rPr lang="en-US" sz="1400" dirty="0"/>
              <a:t>The coal is then loaded onto large trucks or conveyors for transport to where it will be used.</a:t>
            </a:r>
          </a:p>
          <a:p>
            <a:endParaRPr lang="en-US" dirty="0"/>
          </a:p>
        </p:txBody>
      </p:sp>
      <p:pic>
        <p:nvPicPr>
          <p:cNvPr id="8" name="Content Placeholder 7">
            <a:extLst>
              <a:ext uri="{FF2B5EF4-FFF2-40B4-BE49-F238E27FC236}">
                <a16:creationId xmlns:a16="http://schemas.microsoft.com/office/drawing/2014/main" xmlns="" id="{E7848EB6-720F-4D9F-AE6D-CBD100A93AD2}"/>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2080" y="1204913"/>
            <a:ext cx="3602037" cy="2893636"/>
          </a:xfr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25</a:t>
            </a:fld>
            <a:endParaRPr lang="ru-RU" altLang="ru-RU"/>
          </a:p>
        </p:txBody>
      </p:sp>
    </p:spTree>
    <p:extLst>
      <p:ext uri="{BB962C8B-B14F-4D97-AF65-F5344CB8AC3E}">
        <p14:creationId xmlns:p14="http://schemas.microsoft.com/office/powerpoint/2010/main" val="368143994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Mining Coal</a:t>
            </a:r>
          </a:p>
        </p:txBody>
      </p:sp>
      <p:sp>
        <p:nvSpPr>
          <p:cNvPr id="5" name="Content Placeholder 4">
            <a:extLst>
              <a:ext uri="{FF2B5EF4-FFF2-40B4-BE49-F238E27FC236}">
                <a16:creationId xmlns:a16="http://schemas.microsoft.com/office/drawing/2014/main" xmlns="" id="{5602E8DF-F408-419A-B7E5-DD089CE8B40B}"/>
              </a:ext>
            </a:extLst>
          </p:cNvPr>
          <p:cNvSpPr>
            <a:spLocks noGrp="1"/>
          </p:cNvSpPr>
          <p:nvPr>
            <p:ph sz="half" idx="1"/>
          </p:nvPr>
        </p:nvSpPr>
        <p:spPr>
          <a:xfrm>
            <a:off x="1187624" y="1204912"/>
            <a:ext cx="4032448" cy="3527871"/>
          </a:xfrm>
        </p:spPr>
        <p:txBody>
          <a:bodyPr/>
          <a:lstStyle/>
          <a:p>
            <a:r>
              <a:rPr lang="en-US" sz="1800" dirty="0"/>
              <a:t>Underground mining</a:t>
            </a:r>
          </a:p>
          <a:p>
            <a:pPr lvl="1"/>
            <a:r>
              <a:rPr lang="en-US" sz="1400" dirty="0"/>
              <a:t>Also called deep mining, is used when the coal is more than 200 feet below the surface. </a:t>
            </a:r>
          </a:p>
          <a:p>
            <a:pPr lvl="1"/>
            <a:r>
              <a:rPr lang="en-US" sz="1400" dirty="0"/>
              <a:t>Some underground mines are thousands of feet deep, with tunnels that may extend out from the vertical mine shafts for miles. </a:t>
            </a:r>
          </a:p>
          <a:p>
            <a:pPr lvl="1"/>
            <a:r>
              <a:rPr lang="en-US" sz="1400" dirty="0"/>
              <a:t>Miners ride elevators down deep mine shafts and travel on small trains in long tunnels to get to the coal. </a:t>
            </a:r>
          </a:p>
          <a:p>
            <a:pPr lvl="1"/>
            <a:r>
              <a:rPr lang="en-US" sz="1400" dirty="0"/>
              <a:t>The miners use large machines to dig out coal after which the coal is gathered and loaded onto shuttle cars or conveyors for transport to the surface.</a:t>
            </a:r>
          </a:p>
        </p:txBody>
      </p:sp>
      <p:pic>
        <p:nvPicPr>
          <p:cNvPr id="7" name="Content Placeholder 6">
            <a:extLst>
              <a:ext uri="{FF2B5EF4-FFF2-40B4-BE49-F238E27FC236}">
                <a16:creationId xmlns:a16="http://schemas.microsoft.com/office/drawing/2014/main" xmlns="" id="{AAF540BB-116D-4F09-B28B-F4E317A3E6A9}"/>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292080" y="1204913"/>
            <a:ext cx="3602037" cy="2240016"/>
          </a:xfr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26</a:t>
            </a:fld>
            <a:endParaRPr lang="ru-RU" altLang="ru-RU"/>
          </a:p>
        </p:txBody>
      </p:sp>
    </p:spTree>
    <p:extLst>
      <p:ext uri="{BB962C8B-B14F-4D97-AF65-F5344CB8AC3E}">
        <p14:creationId xmlns:p14="http://schemas.microsoft.com/office/powerpoint/2010/main" val="3072222071"/>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Oil and Natural Gas</a:t>
            </a:r>
            <a:endParaRPr lang="en-US" dirty="0"/>
          </a:p>
        </p:txBody>
      </p:sp>
      <p:sp>
        <p:nvSpPr>
          <p:cNvPr id="3" name="Content Placeholder 2"/>
          <p:cNvSpPr>
            <a:spLocks noGrp="1"/>
          </p:cNvSpPr>
          <p:nvPr>
            <p:ph idx="1"/>
          </p:nvPr>
        </p:nvSpPr>
        <p:spPr>
          <a:xfrm>
            <a:off x="1331913" y="1204913"/>
            <a:ext cx="3600127" cy="3636962"/>
          </a:xfrm>
        </p:spPr>
        <p:txBody>
          <a:bodyPr/>
          <a:lstStyle/>
          <a:p>
            <a:r>
              <a:rPr lang="en-US" sz="1500" dirty="0" smtClean="0"/>
              <a:t>Oil and Natural Gas are </a:t>
            </a:r>
            <a:r>
              <a:rPr lang="en-US" sz="1500" dirty="0"/>
              <a:t>fossil </a:t>
            </a:r>
            <a:r>
              <a:rPr lang="en-US" sz="1500" dirty="0" smtClean="0"/>
              <a:t>fuels </a:t>
            </a:r>
            <a:r>
              <a:rPr lang="en-US" sz="1500" dirty="0"/>
              <a:t>and non-renewable </a:t>
            </a:r>
            <a:r>
              <a:rPr lang="en-US" sz="1500" dirty="0" smtClean="0"/>
              <a:t>resources </a:t>
            </a:r>
            <a:r>
              <a:rPr lang="en-US" sz="1500" dirty="0"/>
              <a:t>that </a:t>
            </a:r>
            <a:r>
              <a:rPr lang="en-US" sz="1500" dirty="0" smtClean="0"/>
              <a:t>are </a:t>
            </a:r>
            <a:r>
              <a:rPr lang="en-US" sz="1500" dirty="0"/>
              <a:t>formed when layers of organic matter (primarily marine microorganisms) </a:t>
            </a:r>
            <a:r>
              <a:rPr lang="en-US" sz="1500" dirty="0" smtClean="0"/>
              <a:t>are buried under layers of sand, silt, and rock.</a:t>
            </a:r>
          </a:p>
          <a:p>
            <a:r>
              <a:rPr lang="en-US" sz="1500" dirty="0" smtClean="0"/>
              <a:t>These remains decompose </a:t>
            </a:r>
            <a:r>
              <a:rPr lang="en-US" sz="1500" dirty="0"/>
              <a:t>under anaerobic conditions and are subjected to intense heat and pressure underground over millions of </a:t>
            </a:r>
            <a:r>
              <a:rPr lang="en-US" sz="1500" dirty="0" smtClean="0"/>
              <a:t>years forming oil and natural gas.</a:t>
            </a:r>
            <a:endParaRPr lang="en-US" sz="1500"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27</a:t>
            </a:fld>
            <a:endParaRPr lang="ru-RU" altLang="ru-RU"/>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932040" y="1204913"/>
            <a:ext cx="3759440" cy="1655663"/>
          </a:xfrm>
          <a:prstGeom prst="rect">
            <a:avLst/>
          </a:prstGeom>
        </p:spPr>
      </p:pic>
    </p:spTree>
    <p:extLst>
      <p:ext uri="{BB962C8B-B14F-4D97-AF65-F5344CB8AC3E}">
        <p14:creationId xmlns:p14="http://schemas.microsoft.com/office/powerpoint/2010/main" val="1627871682"/>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613" y="0"/>
            <a:ext cx="7342187" cy="857250"/>
          </a:xfrm>
        </p:spPr>
        <p:txBody>
          <a:bodyPr/>
          <a:lstStyle/>
          <a:p>
            <a:r>
              <a:rPr lang="en-US" dirty="0"/>
              <a:t>Finding Oil and Natural Gas</a:t>
            </a:r>
          </a:p>
        </p:txBody>
      </p:sp>
      <p:sp>
        <p:nvSpPr>
          <p:cNvPr id="3" name="Content Placeholder 2"/>
          <p:cNvSpPr>
            <a:spLocks noGrp="1"/>
          </p:cNvSpPr>
          <p:nvPr>
            <p:ph sz="half" idx="1"/>
          </p:nvPr>
        </p:nvSpPr>
        <p:spPr>
          <a:xfrm>
            <a:off x="1187624" y="857250"/>
            <a:ext cx="4036802" cy="4184650"/>
          </a:xfrm>
        </p:spPr>
        <p:txBody>
          <a:bodyPr/>
          <a:lstStyle/>
          <a:p>
            <a:r>
              <a:rPr lang="en-US" sz="1800" dirty="0"/>
              <a:t>Early oil and gas explorers relied upon surface signs like natural oil seeps where petroleum </a:t>
            </a:r>
            <a:r>
              <a:rPr lang="en-US" sz="1800" dirty="0" smtClean="0"/>
              <a:t>bubbled </a:t>
            </a:r>
            <a:r>
              <a:rPr lang="en-US" sz="1800" dirty="0"/>
              <a:t>to the surface of the Earth.</a:t>
            </a:r>
          </a:p>
          <a:p>
            <a:r>
              <a:rPr lang="en-US" sz="1800" dirty="0"/>
              <a:t>Geologists today often use seismic surveys on land and in the ocean to find the right places to drill wells. </a:t>
            </a:r>
          </a:p>
          <a:p>
            <a:r>
              <a:rPr lang="en-US" sz="1800" dirty="0"/>
              <a:t>If a site seems promising, an exploratory well is drilled and tested. </a:t>
            </a:r>
          </a:p>
          <a:p>
            <a:r>
              <a:rPr lang="en-US" sz="1800" dirty="0"/>
              <a:t>If enough oil is found to make it financially worthwhile to pursue, development wells are drilled.</a:t>
            </a:r>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28</a:t>
            </a:fld>
            <a:endParaRPr lang="ru-RU" altLang="ru-RU"/>
          </a:p>
        </p:txBody>
      </p:sp>
      <p:sp>
        <p:nvSpPr>
          <p:cNvPr id="5" name="TextBox 4"/>
          <p:cNvSpPr txBox="1"/>
          <p:nvPr/>
        </p:nvSpPr>
        <p:spPr>
          <a:xfrm>
            <a:off x="5302464" y="2805709"/>
            <a:ext cx="3603180" cy="369332"/>
          </a:xfrm>
          <a:prstGeom prst="rect">
            <a:avLst/>
          </a:prstGeom>
          <a:noFill/>
        </p:spPr>
        <p:txBody>
          <a:bodyPr wrap="square" rtlCol="0">
            <a:spAutoFit/>
          </a:bodyPr>
          <a:lstStyle/>
          <a:p>
            <a:pPr algn="ctr"/>
            <a:r>
              <a:rPr lang="en-US" b="0" dirty="0" smtClean="0"/>
              <a:t>Seismic Survey</a:t>
            </a:r>
            <a:endParaRPr lang="en-US" b="0" dirty="0"/>
          </a:p>
        </p:txBody>
      </p:sp>
      <p:pic>
        <p:nvPicPr>
          <p:cNvPr id="8" name="Content Placeholder 7"/>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24426" y="857250"/>
            <a:ext cx="3759257" cy="1931318"/>
          </a:xfrm>
        </p:spPr>
      </p:pic>
    </p:spTree>
    <p:extLst>
      <p:ext uri="{BB962C8B-B14F-4D97-AF65-F5344CB8AC3E}">
        <p14:creationId xmlns:p14="http://schemas.microsoft.com/office/powerpoint/2010/main" val="1568998993"/>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613" y="16986"/>
            <a:ext cx="7342187" cy="857250"/>
          </a:xfrm>
        </p:spPr>
        <p:txBody>
          <a:bodyPr/>
          <a:lstStyle/>
          <a:p>
            <a:r>
              <a:rPr lang="en-US" dirty="0"/>
              <a:t>Extracting Oil and Natural Gas</a:t>
            </a:r>
          </a:p>
        </p:txBody>
      </p:sp>
      <p:sp>
        <p:nvSpPr>
          <p:cNvPr id="3" name="Content Placeholder 2"/>
          <p:cNvSpPr>
            <a:spLocks noGrp="1"/>
          </p:cNvSpPr>
          <p:nvPr>
            <p:ph sz="half" idx="1"/>
          </p:nvPr>
        </p:nvSpPr>
        <p:spPr>
          <a:xfrm>
            <a:off x="1187624" y="874236"/>
            <a:ext cx="4104455" cy="3967639"/>
          </a:xfrm>
        </p:spPr>
        <p:txBody>
          <a:bodyPr/>
          <a:lstStyle/>
          <a:p>
            <a:r>
              <a:rPr lang="en-US" sz="1800" dirty="0"/>
              <a:t>Oil rigs (on land) and oil platforms (off shore) are used to drill long holes into the earth to create an oil well and extract oil and gas with pumps. </a:t>
            </a:r>
          </a:p>
          <a:p>
            <a:r>
              <a:rPr lang="en-US" sz="1800" dirty="0"/>
              <a:t>After extraction, oil is refined to make gasoline and other products such as tires and </a:t>
            </a:r>
            <a:r>
              <a:rPr lang="en-US" sz="1800" dirty="0" smtClean="0"/>
              <a:t>asphalt.</a:t>
            </a:r>
            <a:endParaRPr lang="en-US" sz="1800" dirty="0"/>
          </a:p>
          <a:p>
            <a:r>
              <a:rPr lang="en-US" sz="1800" dirty="0"/>
              <a:t>Natural gas is sent to processing plants where water vapor and nonhydrocarbon compounds are removed.</a:t>
            </a:r>
          </a:p>
        </p:txBody>
      </p:sp>
      <p:pic>
        <p:nvPicPr>
          <p:cNvPr id="6" name="Content Placeholder 5">
            <a:extLst>
              <a:ext uri="{FF2B5EF4-FFF2-40B4-BE49-F238E27FC236}">
                <a16:creationId xmlns:a16="http://schemas.microsoft.com/office/drawing/2014/main" xmlns="" id="{0959EB04-FA3D-4438-AB57-64BA8F5B09D7}"/>
              </a:ext>
            </a:extLst>
          </p:cNvPr>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5553370" y="2701313"/>
            <a:ext cx="3260043" cy="2174179"/>
          </a:xfrm>
        </p:spPr>
      </p:pic>
      <p:sp>
        <p:nvSpPr>
          <p:cNvPr id="7" name="Slide Number Placeholder 6"/>
          <p:cNvSpPr>
            <a:spLocks noGrp="1"/>
          </p:cNvSpPr>
          <p:nvPr>
            <p:ph type="sldNum" sz="quarter" idx="12"/>
          </p:nvPr>
        </p:nvSpPr>
        <p:spPr/>
        <p:txBody>
          <a:bodyPr/>
          <a:lstStyle/>
          <a:p>
            <a:fld id="{DC411202-5F12-40EC-8767-00849BA3E5DD}" type="slidenum">
              <a:rPr lang="ru-RU" altLang="ru-RU" smtClean="0"/>
              <a:pPr/>
              <a:t>29</a:t>
            </a:fld>
            <a:endParaRPr lang="ru-RU" altLang="ru-RU"/>
          </a:p>
        </p:txBody>
      </p:sp>
      <p:pic>
        <p:nvPicPr>
          <p:cNvPr id="9" name="Picture 8">
            <a:extLst>
              <a:ext uri="{FF2B5EF4-FFF2-40B4-BE49-F238E27FC236}">
                <a16:creationId xmlns:a16="http://schemas.microsoft.com/office/drawing/2014/main" xmlns="" id="{33C3054D-093A-42C8-A8EE-682418FCB990}"/>
              </a:ext>
            </a:extLst>
          </p:cNvPr>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53370" y="774321"/>
            <a:ext cx="3257945" cy="1832594"/>
          </a:xfrm>
          <a:prstGeom prst="rect">
            <a:avLst/>
          </a:prstGeom>
        </p:spPr>
      </p:pic>
    </p:spTree>
    <p:extLst>
      <p:ext uri="{BB962C8B-B14F-4D97-AF65-F5344CB8AC3E}">
        <p14:creationId xmlns:p14="http://schemas.microsoft.com/office/powerpoint/2010/main" val="925016083"/>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13" name="Title 12"/>
          <p:cNvSpPr>
            <a:spLocks noGrp="1"/>
          </p:cNvSpPr>
          <p:nvPr>
            <p:ph type="title"/>
          </p:nvPr>
        </p:nvSpPr>
        <p:spPr/>
        <p:txBody>
          <a:bodyPr/>
          <a:lstStyle/>
          <a:p>
            <a:r>
              <a:rPr kumimoji="1" lang="en-US" altLang="ko-KR" dirty="0">
                <a:ea typeface="굴림" pitchFamily="34" charset="-127"/>
              </a:rPr>
              <a:t>Geology Merit Badge Requirements</a:t>
            </a:r>
            <a:endParaRPr lang="en-US" dirty="0"/>
          </a:p>
        </p:txBody>
      </p:sp>
      <p:sp>
        <p:nvSpPr>
          <p:cNvPr id="8" name="Content Placeholder 7"/>
          <p:cNvSpPr>
            <a:spLocks noGrp="1"/>
          </p:cNvSpPr>
          <p:nvPr>
            <p:ph idx="1"/>
          </p:nvPr>
        </p:nvSpPr>
        <p:spPr/>
        <p:txBody>
          <a:bodyPr>
            <a:normAutofit/>
          </a:bodyPr>
          <a:lstStyle/>
          <a:p>
            <a:pPr marL="342991" indent="-342991">
              <a:buFont typeface="+mj-lt"/>
              <a:buAutoNum type="arabicPeriod" startAt="4"/>
            </a:pPr>
            <a:r>
              <a:rPr lang="en-US" sz="1650" dirty="0"/>
              <a:t>Do ONE of the following:</a:t>
            </a:r>
          </a:p>
          <a:p>
            <a:pPr marL="600235" lvl="1" indent="-257244">
              <a:buFont typeface="+mj-lt"/>
              <a:buAutoNum type="alphaLcPeriod"/>
            </a:pPr>
            <a:r>
              <a:rPr lang="en-US" sz="1350" dirty="0"/>
              <a:t>With your parent's and counselor's approval, visit with a geologist, land use planner, or civil engineer. Discuss this professional's work and the tools required in this line of work. Learn about a project that this person is now working on, and ask to see reports and maps created for this project. Discuss with your counselor what you have learned.</a:t>
            </a:r>
          </a:p>
          <a:p>
            <a:pPr marL="600235" lvl="1" indent="-257244">
              <a:buFont typeface="+mj-lt"/>
              <a:buAutoNum type="alphaLcPeriod"/>
            </a:pPr>
            <a:r>
              <a:rPr lang="en-US" sz="1350" dirty="0"/>
              <a:t>Find out about three career opportunities available in geology. Pick one and find out the education, training, and experience required for the profession. Discuss this with your counselor, and explain why this profession might interest you.</a:t>
            </a:r>
          </a:p>
        </p:txBody>
      </p:sp>
      <p:sp>
        <p:nvSpPr>
          <p:cNvPr id="4" name="Slide Number Placeholder 3"/>
          <p:cNvSpPr>
            <a:spLocks noGrp="1"/>
          </p:cNvSpPr>
          <p:nvPr>
            <p:ph type="sldNum" sz="quarter" idx="12"/>
          </p:nvPr>
        </p:nvSpPr>
        <p:spPr/>
        <p:txBody>
          <a:bodyPr/>
          <a:lstStyle/>
          <a:p>
            <a:fld id="{47EC126E-BE74-4B7F-BA1E-8E3957F0E8C4}" type="slidenum">
              <a:rPr lang="en-GB" altLang="ru-RU" smtClean="0"/>
              <a:pPr/>
              <a:t>3</a:t>
            </a:fld>
            <a:endParaRPr lang="en-GB" altLang="ru-RU"/>
          </a:p>
        </p:txBody>
      </p:sp>
      <p:pic>
        <p:nvPicPr>
          <p:cNvPr id="6" name="Picture 5">
            <a:extLst>
              <a:ext uri="{FF2B5EF4-FFF2-40B4-BE49-F238E27FC236}">
                <a16:creationId xmlns:a16="http://schemas.microsoft.com/office/drawing/2014/main" xmlns="" id="{0D868685-02E0-46E8-BF43-2BB1CED315D2}"/>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215578"/>
            <a:ext cx="771709" cy="771709"/>
          </a:xfrm>
          <a:prstGeom prst="rect">
            <a:avLst/>
          </a:prstGeom>
        </p:spPr>
      </p:pic>
    </p:spTree>
    <p:extLst>
      <p:ext uri="{BB962C8B-B14F-4D97-AF65-F5344CB8AC3E}">
        <p14:creationId xmlns:p14="http://schemas.microsoft.com/office/powerpoint/2010/main" val="3133060974"/>
      </p:ext>
    </p:extLst>
  </p:cSld>
  <p:clrMapOvr>
    <a:masterClrMapping/>
  </p:clrMapOvr>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Salt</a:t>
            </a:r>
            <a:endParaRPr lang="en-US" dirty="0"/>
          </a:p>
        </p:txBody>
      </p:sp>
      <p:sp>
        <p:nvSpPr>
          <p:cNvPr id="3" name="Content Placeholder 2"/>
          <p:cNvSpPr>
            <a:spLocks noGrp="1"/>
          </p:cNvSpPr>
          <p:nvPr>
            <p:ph idx="1"/>
          </p:nvPr>
        </p:nvSpPr>
        <p:spPr>
          <a:xfrm>
            <a:off x="1331913" y="1204912"/>
            <a:ext cx="4248199" cy="3671887"/>
          </a:xfrm>
        </p:spPr>
        <p:txBody>
          <a:bodyPr/>
          <a:lstStyle/>
          <a:p>
            <a:r>
              <a:rPr lang="en-US" sz="1500" dirty="0" smtClean="0"/>
              <a:t>Salt </a:t>
            </a:r>
            <a:r>
              <a:rPr lang="en-US" sz="1500" dirty="0"/>
              <a:t>is a mineral composed primarily of sodium chloride (</a:t>
            </a:r>
            <a:r>
              <a:rPr lang="en-US" sz="1500" dirty="0" err="1"/>
              <a:t>NaCl</a:t>
            </a:r>
            <a:r>
              <a:rPr lang="en-US" sz="1500" dirty="0"/>
              <a:t>). </a:t>
            </a:r>
            <a:endParaRPr lang="en-US" sz="1500" dirty="0" smtClean="0"/>
          </a:p>
          <a:p>
            <a:r>
              <a:rPr lang="en-US" sz="1500" dirty="0" smtClean="0"/>
              <a:t>When </a:t>
            </a:r>
            <a:r>
              <a:rPr lang="en-US" sz="1500" dirty="0"/>
              <a:t>used in food, especially in granulated form, it is more formally called table salt. </a:t>
            </a:r>
            <a:endParaRPr lang="en-US" sz="1500" dirty="0" smtClean="0"/>
          </a:p>
          <a:p>
            <a:r>
              <a:rPr lang="en-US" sz="1500" dirty="0" smtClean="0"/>
              <a:t>In </a:t>
            </a:r>
            <a:r>
              <a:rPr lang="en-US" sz="1500" dirty="0"/>
              <a:t>the form of a natural crystalline mineral, salt is also known as rock salt or halite. </a:t>
            </a:r>
            <a:endParaRPr lang="en-US" sz="1500" dirty="0" smtClean="0"/>
          </a:p>
          <a:p>
            <a:r>
              <a:rPr lang="en-US" sz="1500" dirty="0" smtClean="0"/>
              <a:t>Salt </a:t>
            </a:r>
            <a:r>
              <a:rPr lang="en-US" sz="1500" dirty="0"/>
              <a:t>is essential for life in general, and saltiness is one of the basic human tastes. </a:t>
            </a:r>
            <a:endParaRPr lang="en-US" sz="1500" dirty="0" smtClean="0"/>
          </a:p>
          <a:p>
            <a:r>
              <a:rPr lang="en-US" sz="1500" dirty="0" smtClean="0"/>
              <a:t>Salt </a:t>
            </a:r>
            <a:r>
              <a:rPr lang="en-US" sz="1500" dirty="0"/>
              <a:t>is one of the oldest and most </a:t>
            </a:r>
            <a:r>
              <a:rPr lang="en-US" sz="1500" dirty="0" smtClean="0"/>
              <a:t>common </a:t>
            </a:r>
            <a:r>
              <a:rPr lang="en-US" sz="1500" dirty="0"/>
              <a:t>food </a:t>
            </a:r>
            <a:r>
              <a:rPr lang="en-US" sz="1500" dirty="0" smtClean="0"/>
              <a:t>seasonings </a:t>
            </a:r>
            <a:r>
              <a:rPr lang="en-US" sz="1500" dirty="0"/>
              <a:t>and is known to uniformly improve the taste perception of </a:t>
            </a:r>
            <a:r>
              <a:rPr lang="en-US" sz="1500" dirty="0" smtClean="0"/>
              <a:t>food. </a:t>
            </a:r>
          </a:p>
          <a:p>
            <a:r>
              <a:rPr lang="en-US" sz="1500" dirty="0" smtClean="0"/>
              <a:t>Salting</a:t>
            </a:r>
            <a:r>
              <a:rPr lang="en-US" sz="1500" dirty="0"/>
              <a:t>, brining, and pickling are </a:t>
            </a:r>
            <a:r>
              <a:rPr lang="en-US" sz="1500" dirty="0" smtClean="0"/>
              <a:t>ancient </a:t>
            </a:r>
            <a:r>
              <a:rPr lang="en-US" sz="1500" dirty="0"/>
              <a:t>and important methods of food </a:t>
            </a:r>
            <a:r>
              <a:rPr lang="en-US" sz="1500" dirty="0" smtClean="0"/>
              <a:t>preservation that are still used today. </a:t>
            </a:r>
            <a:endParaRPr lang="en-US" sz="1500"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30</a:t>
            </a:fld>
            <a:endParaRPr lang="ru-RU" altLang="ru-RU"/>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l="11169" r="1715"/>
          <a:stretch/>
        </p:blipFill>
        <p:spPr>
          <a:xfrm>
            <a:off x="6019578" y="2644552"/>
            <a:ext cx="2808312" cy="2140496"/>
          </a:xfrm>
          <a:prstGeom prst="rect">
            <a:avLst/>
          </a:prstGeom>
        </p:spPr>
      </p:pic>
      <p:pic>
        <p:nvPicPr>
          <p:cNvPr id="7" name="Picture 6"/>
          <p:cNvPicPr>
            <a:picLocks noChangeAspect="1"/>
          </p:cNvPicPr>
          <p:nvPr/>
        </p:nvPicPr>
        <p:blipFill>
          <a:blip r:embed="rId3"/>
          <a:stretch>
            <a:fillRect/>
          </a:stretch>
        </p:blipFill>
        <p:spPr>
          <a:xfrm>
            <a:off x="6019578" y="481490"/>
            <a:ext cx="2808312" cy="2106235"/>
          </a:xfrm>
          <a:prstGeom prst="rect">
            <a:avLst/>
          </a:prstGeom>
        </p:spPr>
      </p:pic>
    </p:spTree>
    <p:extLst>
      <p:ext uri="{BB962C8B-B14F-4D97-AF65-F5344CB8AC3E}">
        <p14:creationId xmlns:p14="http://schemas.microsoft.com/office/powerpoint/2010/main" val="4041325243"/>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Shape 188"/>
        <p:cNvGrpSpPr/>
        <p:nvPr/>
      </p:nvGrpSpPr>
      <p:grpSpPr>
        <a:xfrm>
          <a:off x="0" y="0"/>
          <a:ext cx="0" cy="0"/>
          <a:chOff x="0" y="0"/>
          <a:chExt cx="0" cy="0"/>
        </a:xfrm>
      </p:grpSpPr>
      <p:sp>
        <p:nvSpPr>
          <p:cNvPr id="189" name="Google Shape;189;p21"/>
          <p:cNvSpPr txBox="1">
            <a:spLocks noGrp="1"/>
          </p:cNvSpPr>
          <p:nvPr>
            <p:ph type="title"/>
          </p:nvPr>
        </p:nvSpPr>
        <p:spPr>
          <a:prstGeom prst="rect">
            <a:avLst/>
          </a:prstGeom>
        </p:spPr>
        <p:txBody>
          <a:bodyPr spcFirstLastPara="1" vert="horz" wrap="square" lIns="91425" tIns="91425" rIns="91425" bIns="91425" numCol="1" anchor="t" anchorCtr="0" compatLnSpc="1">
            <a:prstTxWarp prst="textNoShape">
              <a:avLst/>
            </a:prstTxWarp>
            <a:noAutofit/>
          </a:bodyPr>
          <a:lstStyle/>
          <a:p>
            <a:r>
              <a:rPr lang="en-US" sz="4000" dirty="0"/>
              <a:t>Finding </a:t>
            </a:r>
            <a:r>
              <a:rPr lang="en" sz="4000" dirty="0"/>
              <a:t>Salt </a:t>
            </a:r>
          </a:p>
        </p:txBody>
      </p:sp>
      <p:sp>
        <p:nvSpPr>
          <p:cNvPr id="2" name="Content Placeholder 1">
            <a:extLst>
              <a:ext uri="{FF2B5EF4-FFF2-40B4-BE49-F238E27FC236}">
                <a16:creationId xmlns:a16="http://schemas.microsoft.com/office/drawing/2014/main" xmlns="" id="{B963824B-1206-4BE7-AD5D-8725362C9D11}"/>
              </a:ext>
            </a:extLst>
          </p:cNvPr>
          <p:cNvSpPr>
            <a:spLocks noGrp="1"/>
          </p:cNvSpPr>
          <p:nvPr>
            <p:ph sz="half" idx="1"/>
          </p:nvPr>
        </p:nvSpPr>
        <p:spPr>
          <a:xfrm>
            <a:off x="1331913" y="1204912"/>
            <a:ext cx="3600450" cy="3527871"/>
          </a:xfrm>
        </p:spPr>
        <p:txBody>
          <a:bodyPr/>
          <a:lstStyle/>
          <a:p>
            <a:r>
              <a:rPr lang="en-US" sz="1800" dirty="0"/>
              <a:t>Salt exists as deposits in ancient </a:t>
            </a:r>
            <a:r>
              <a:rPr lang="en-US" sz="1800" dirty="0" err="1" smtClean="0"/>
              <a:t>seabeds</a:t>
            </a:r>
            <a:r>
              <a:rPr lang="en-US" sz="1800" dirty="0"/>
              <a:t>, which became buried through tectonic changes over </a:t>
            </a:r>
            <a:r>
              <a:rPr lang="en-US" sz="1800" dirty="0" smtClean="0"/>
              <a:t>thousands or millions </a:t>
            </a:r>
            <a:r>
              <a:rPr lang="en-US" sz="1800" dirty="0"/>
              <a:t>of years. </a:t>
            </a:r>
          </a:p>
          <a:p>
            <a:r>
              <a:rPr lang="en-US" sz="1800" dirty="0"/>
              <a:t>Geological mapping is used to locate likely deposits and the size of a deposit is then proved by drilling. </a:t>
            </a:r>
          </a:p>
          <a:p>
            <a:r>
              <a:rPr lang="en-US" sz="1800" dirty="0"/>
              <a:t>Salt layers can also be located in a borehole by well logging.</a:t>
            </a:r>
          </a:p>
        </p:txBody>
      </p:sp>
      <p:pic>
        <p:nvPicPr>
          <p:cNvPr id="5" name="Content Placeholder 4">
            <a:extLst>
              <a:ext uri="{FF2B5EF4-FFF2-40B4-BE49-F238E27FC236}">
                <a16:creationId xmlns:a16="http://schemas.microsoft.com/office/drawing/2014/main" xmlns="" id="{3443B03D-9967-45E1-865F-B1FB69139812}"/>
              </a:ext>
            </a:extLst>
          </p:cNvPr>
          <p:cNvPicPr>
            <a:picLocks noGrp="1" noChangeAspect="1"/>
          </p:cNvPicPr>
          <p:nvPr>
            <p:ph sz="half" idx="2"/>
          </p:nvPr>
        </p:nvPicPr>
        <p:blipFill>
          <a:blip r:embed="rId3">
            <a:extLst>
              <a:ext uri="{28A0092B-C50C-407E-A947-70E740481C1C}">
                <a14:useLocalDpi xmlns:a14="http://schemas.microsoft.com/office/drawing/2010/main" val="0"/>
              </a:ext>
            </a:extLst>
          </a:blip>
          <a:stretch>
            <a:fillRect/>
          </a:stretch>
        </p:blipFill>
        <p:spPr>
          <a:xfrm>
            <a:off x="5072063" y="1204913"/>
            <a:ext cx="4019885" cy="2591767"/>
          </a:xfrm>
        </p:spPr>
      </p:pic>
    </p:spTree>
    <p:extLst>
      <p:ext uri="{BB962C8B-B14F-4D97-AF65-F5344CB8AC3E}">
        <p14:creationId xmlns:p14="http://schemas.microsoft.com/office/powerpoint/2010/main" val="3316161389"/>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613" y="16986"/>
            <a:ext cx="7342187" cy="857250"/>
          </a:xfrm>
        </p:spPr>
        <p:txBody>
          <a:bodyPr/>
          <a:lstStyle/>
          <a:p>
            <a:r>
              <a:rPr lang="en-US" dirty="0"/>
              <a:t>Mining Salt</a:t>
            </a:r>
          </a:p>
        </p:txBody>
      </p:sp>
      <p:sp>
        <p:nvSpPr>
          <p:cNvPr id="3" name="Content Placeholder 2"/>
          <p:cNvSpPr>
            <a:spLocks noGrp="1"/>
          </p:cNvSpPr>
          <p:nvPr>
            <p:ph sz="half" idx="1"/>
          </p:nvPr>
        </p:nvSpPr>
        <p:spPr>
          <a:xfrm>
            <a:off x="1187624" y="874236"/>
            <a:ext cx="3816424" cy="3967639"/>
          </a:xfrm>
        </p:spPr>
        <p:txBody>
          <a:bodyPr/>
          <a:lstStyle/>
          <a:p>
            <a:r>
              <a:rPr lang="en-US" sz="1800" dirty="0"/>
              <a:t>Many salt mines use the "room and pillar" system of mining. </a:t>
            </a:r>
          </a:p>
          <a:p>
            <a:r>
              <a:rPr lang="en-US" sz="1800" dirty="0"/>
              <a:t>Shafts are sunk down to the floor of the mine, and rooms are carefully constructed by drilling, cutting and blasting between the shafts, creating a checkerboard pattern. </a:t>
            </a:r>
          </a:p>
          <a:p>
            <a:r>
              <a:rPr lang="en-US" sz="1800" dirty="0"/>
              <a:t>After the salt is removed and crushed, a conveyor belt hauls it to the surface. </a:t>
            </a:r>
          </a:p>
          <a:p>
            <a:r>
              <a:rPr lang="en-US" sz="1800" dirty="0"/>
              <a:t>Most salt produced this way is used as rock salt.</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32</a:t>
            </a:fld>
            <a:endParaRPr lang="ru-RU" altLang="ru-RU"/>
          </a:p>
        </p:txBody>
      </p:sp>
      <p:pic>
        <p:nvPicPr>
          <p:cNvPr id="13" name="Content Placeholder 12">
            <a:extLst>
              <a:ext uri="{FF2B5EF4-FFF2-40B4-BE49-F238E27FC236}">
                <a16:creationId xmlns:a16="http://schemas.microsoft.com/office/drawing/2014/main" xmlns="" id="{576CD237-0010-4D6A-A1CA-F658E547939D}"/>
              </a:ext>
            </a:extLst>
          </p:cNvPr>
          <p:cNvPicPr>
            <a:picLocks noGrp="1" noChangeAspect="1"/>
          </p:cNvPicPr>
          <p:nvPr>
            <p:ph sz="half" idx="2"/>
          </p:nvPr>
        </p:nvPicPr>
        <p:blipFill>
          <a:blip r:embed="rId2"/>
          <a:stretch>
            <a:fillRect/>
          </a:stretch>
        </p:blipFill>
        <p:spPr>
          <a:xfrm>
            <a:off x="5038491" y="880260"/>
            <a:ext cx="3759880" cy="2124331"/>
          </a:xfrm>
          <a:prstGeom prst="rect">
            <a:avLst/>
          </a:prstGeom>
        </p:spPr>
      </p:pic>
    </p:spTree>
    <p:extLst>
      <p:ext uri="{BB962C8B-B14F-4D97-AF65-F5344CB8AC3E}">
        <p14:creationId xmlns:p14="http://schemas.microsoft.com/office/powerpoint/2010/main" val="1230653390"/>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16986"/>
            <a:ext cx="7342187" cy="857250"/>
          </a:xfrm>
        </p:spPr>
        <p:txBody>
          <a:bodyPr/>
          <a:lstStyle/>
          <a:p>
            <a:r>
              <a:rPr lang="en-US" dirty="0"/>
              <a:t>Mining Salt</a:t>
            </a:r>
          </a:p>
        </p:txBody>
      </p:sp>
      <p:sp>
        <p:nvSpPr>
          <p:cNvPr id="3" name="Content Placeholder 2"/>
          <p:cNvSpPr>
            <a:spLocks noGrp="1"/>
          </p:cNvSpPr>
          <p:nvPr>
            <p:ph sz="half" idx="1"/>
          </p:nvPr>
        </p:nvSpPr>
        <p:spPr>
          <a:xfrm>
            <a:off x="1187624" y="874236"/>
            <a:ext cx="3744739" cy="3726339"/>
          </a:xfrm>
        </p:spPr>
        <p:txBody>
          <a:bodyPr/>
          <a:lstStyle/>
          <a:p>
            <a:r>
              <a:rPr lang="en-US" sz="1800" dirty="0"/>
              <a:t>In solution mining, wells are drilled over salt beds or domes and water is injected to dissolve the salt. </a:t>
            </a:r>
          </a:p>
          <a:p>
            <a:r>
              <a:rPr lang="en-US" sz="1800" dirty="0"/>
              <a:t>Then the brine is pumped out and taken to a plant where the brine is boiled and then evaporated until the salt is left behind. </a:t>
            </a:r>
          </a:p>
          <a:p>
            <a:r>
              <a:rPr lang="en-US" sz="1800" dirty="0"/>
              <a:t>Then it is dried and refined. </a:t>
            </a:r>
          </a:p>
          <a:p>
            <a:r>
              <a:rPr lang="en-US" sz="1800" dirty="0"/>
              <a:t>Most table salt is produced this way.</a:t>
            </a:r>
          </a:p>
        </p:txBody>
      </p:sp>
      <p:pic>
        <p:nvPicPr>
          <p:cNvPr id="7" name="Content Placeholder 6">
            <a:extLst>
              <a:ext uri="{FF2B5EF4-FFF2-40B4-BE49-F238E27FC236}">
                <a16:creationId xmlns:a16="http://schemas.microsoft.com/office/drawing/2014/main" xmlns="" id="{58BCFF12-21E4-49DA-BC4A-E31587F19A96}"/>
              </a:ext>
            </a:extLst>
          </p:cNvPr>
          <p:cNvPicPr>
            <a:picLocks noGrp="1" noChangeAspect="1"/>
          </p:cNvPicPr>
          <p:nvPr>
            <p:ph sz="half" idx="2"/>
          </p:nvPr>
        </p:nvPicPr>
        <p:blipFill>
          <a:blip r:embed="rId2">
            <a:extLst>
              <a:ext uri="{28A0092B-C50C-407E-A947-70E740481C1C}">
                <a14:useLocalDpi xmlns:a14="http://schemas.microsoft.com/office/drawing/2010/main" val="0"/>
              </a:ext>
            </a:extLst>
          </a:blip>
          <a:stretch>
            <a:fillRect/>
          </a:stretch>
        </p:blipFill>
        <p:spPr>
          <a:xfrm>
            <a:off x="5292080" y="874712"/>
            <a:ext cx="3526309" cy="3762609"/>
          </a:xfrm>
        </p:spPr>
      </p:pic>
      <p:sp>
        <p:nvSpPr>
          <p:cNvPr id="5" name="Slide Number Placeholder 4"/>
          <p:cNvSpPr>
            <a:spLocks noGrp="1"/>
          </p:cNvSpPr>
          <p:nvPr>
            <p:ph type="sldNum" sz="quarter" idx="12"/>
          </p:nvPr>
        </p:nvSpPr>
        <p:spPr/>
        <p:txBody>
          <a:bodyPr/>
          <a:lstStyle/>
          <a:p>
            <a:fld id="{DC411202-5F12-40EC-8767-00849BA3E5DD}" type="slidenum">
              <a:rPr lang="ru-RU" altLang="ru-RU" smtClean="0"/>
              <a:pPr/>
              <a:t>33</a:t>
            </a:fld>
            <a:endParaRPr lang="ru-RU" altLang="ru-RU"/>
          </a:p>
        </p:txBody>
      </p:sp>
    </p:spTree>
    <p:extLst>
      <p:ext uri="{BB962C8B-B14F-4D97-AF65-F5344CB8AC3E}">
        <p14:creationId xmlns:p14="http://schemas.microsoft.com/office/powerpoint/2010/main" val="27010317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xmlns="" id="{112DB447-C121-4613-A2B3-FDD99A1FA83E}"/>
              </a:ext>
            </a:extLst>
          </p:cNvPr>
          <p:cNvSpPr>
            <a:spLocks noGrp="1"/>
          </p:cNvSpPr>
          <p:nvPr>
            <p:ph type="title"/>
          </p:nvPr>
        </p:nvSpPr>
        <p:spPr>
          <a:xfrm>
            <a:off x="1344613" y="0"/>
            <a:ext cx="7342187" cy="857250"/>
          </a:xfrm>
        </p:spPr>
        <p:txBody>
          <a:bodyPr/>
          <a:lstStyle/>
          <a:p>
            <a:r>
              <a:rPr lang="en-US" dirty="0"/>
              <a:t>Mining Salt</a:t>
            </a:r>
          </a:p>
        </p:txBody>
      </p:sp>
      <p:sp>
        <p:nvSpPr>
          <p:cNvPr id="3" name="Content Placeholder 2">
            <a:extLst>
              <a:ext uri="{FF2B5EF4-FFF2-40B4-BE49-F238E27FC236}">
                <a16:creationId xmlns:a16="http://schemas.microsoft.com/office/drawing/2014/main" xmlns="" id="{8B8E4AEF-F40B-4880-B383-73EB1D408B7B}"/>
              </a:ext>
            </a:extLst>
          </p:cNvPr>
          <p:cNvSpPr>
            <a:spLocks noGrp="1"/>
          </p:cNvSpPr>
          <p:nvPr>
            <p:ph sz="half" idx="1"/>
          </p:nvPr>
        </p:nvSpPr>
        <p:spPr>
          <a:xfrm>
            <a:off x="1187624" y="857250"/>
            <a:ext cx="4032448" cy="4184650"/>
          </a:xfrm>
        </p:spPr>
        <p:txBody>
          <a:bodyPr/>
          <a:lstStyle/>
          <a:p>
            <a:r>
              <a:rPr lang="en-US" sz="1800" dirty="0"/>
              <a:t>Salt is harvested through solar evaporation from seawater or salt lakes. </a:t>
            </a:r>
          </a:p>
          <a:p>
            <a:r>
              <a:rPr lang="en-US" sz="1800" dirty="0"/>
              <a:t>Wind and the sun evaporate the water from shallow pools, leaving the salt behind. </a:t>
            </a:r>
          </a:p>
          <a:p>
            <a:r>
              <a:rPr lang="en-US" sz="1800" dirty="0"/>
              <a:t>It is usually harvested once a year when the salt reaches a specific thickness.</a:t>
            </a:r>
          </a:p>
          <a:p>
            <a:r>
              <a:rPr lang="en-US" sz="1800" dirty="0"/>
              <a:t> After harvest, the salt is washed, drained, cleaned and refined. </a:t>
            </a:r>
          </a:p>
          <a:p>
            <a:r>
              <a:rPr lang="en-US" sz="1800" dirty="0"/>
              <a:t>This is the purest way to harvest salt, often resulting in nearly 100 percent sodium chloride. </a:t>
            </a:r>
          </a:p>
        </p:txBody>
      </p:sp>
      <p:pic>
        <p:nvPicPr>
          <p:cNvPr id="7" name="Content Placeholder 6">
            <a:extLst>
              <a:ext uri="{FF2B5EF4-FFF2-40B4-BE49-F238E27FC236}">
                <a16:creationId xmlns:a16="http://schemas.microsoft.com/office/drawing/2014/main" xmlns="" id="{41166132-3B1F-4B37-B575-CFF2580B2170}"/>
              </a:ext>
            </a:extLst>
          </p:cNvPr>
          <p:cNvPicPr>
            <a:picLocks noGrp="1" noChangeAspect="1"/>
          </p:cNvPicPr>
          <p:nvPr>
            <p:ph sz="half" idx="2"/>
          </p:nvPr>
        </p:nvPicPr>
        <p:blipFill>
          <a:blip r:embed="rId2"/>
          <a:stretch>
            <a:fillRect/>
          </a:stretch>
        </p:blipFill>
        <p:spPr>
          <a:xfrm>
            <a:off x="5220072" y="929356"/>
            <a:ext cx="3602037" cy="2029147"/>
          </a:xfrm>
          <a:prstGeom prst="rect">
            <a:avLst/>
          </a:prstGeom>
        </p:spPr>
      </p:pic>
      <p:sp>
        <p:nvSpPr>
          <p:cNvPr id="5" name="Slide Number Placeholder 4">
            <a:extLst>
              <a:ext uri="{FF2B5EF4-FFF2-40B4-BE49-F238E27FC236}">
                <a16:creationId xmlns:a16="http://schemas.microsoft.com/office/drawing/2014/main" xmlns="" id="{E4C4F83F-BDAD-4F3A-9027-9721AC99B1F5}"/>
              </a:ext>
            </a:extLst>
          </p:cNvPr>
          <p:cNvSpPr>
            <a:spLocks noGrp="1"/>
          </p:cNvSpPr>
          <p:nvPr>
            <p:ph type="sldNum" sz="quarter" idx="12"/>
          </p:nvPr>
        </p:nvSpPr>
        <p:spPr/>
        <p:txBody>
          <a:bodyPr/>
          <a:lstStyle/>
          <a:p>
            <a:fld id="{DC411202-5F12-40EC-8767-00849BA3E5DD}" type="slidenum">
              <a:rPr lang="ru-RU" altLang="ru-RU" smtClean="0"/>
              <a:pPr/>
              <a:t>34</a:t>
            </a:fld>
            <a:endParaRPr lang="ru-RU" altLang="ru-RU"/>
          </a:p>
        </p:txBody>
      </p:sp>
    </p:spTree>
    <p:extLst>
      <p:ext uri="{BB962C8B-B14F-4D97-AF65-F5344CB8AC3E}">
        <p14:creationId xmlns:p14="http://schemas.microsoft.com/office/powerpoint/2010/main" val="4146758856"/>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58473"/>
            <a:ext cx="7342187" cy="857250"/>
          </a:xfrm>
        </p:spPr>
        <p:txBody>
          <a:bodyPr/>
          <a:lstStyle/>
          <a:p>
            <a:r>
              <a:rPr lang="en-US" dirty="0"/>
              <a:t>Requirement #3</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101243"/>
            <a:ext cx="771709" cy="771709"/>
          </a:xfrm>
          <a:prstGeom prst="rect">
            <a:avLst/>
          </a:prstGeom>
        </p:spPr>
      </p:pic>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133961" y="2440409"/>
            <a:ext cx="3750789" cy="2499901"/>
          </a:xfrm>
          <a:prstGeom prst="rect">
            <a:avLst/>
          </a:prstGeo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35</a:t>
            </a:fld>
            <a:endParaRPr lang="ru-RU" altLang="ru-RU"/>
          </a:p>
        </p:txBody>
      </p:sp>
      <p:sp>
        <p:nvSpPr>
          <p:cNvPr id="3" name="Content Placeholder 2"/>
          <p:cNvSpPr>
            <a:spLocks noGrp="1"/>
          </p:cNvSpPr>
          <p:nvPr>
            <p:ph idx="1"/>
          </p:nvPr>
        </p:nvSpPr>
        <p:spPr>
          <a:xfrm>
            <a:off x="1331913" y="982080"/>
            <a:ext cx="7354887" cy="3618495"/>
          </a:xfrm>
        </p:spPr>
        <p:txBody>
          <a:bodyPr/>
          <a:lstStyle/>
          <a:p>
            <a:pPr marL="0" indent="0">
              <a:buNone/>
            </a:pPr>
            <a:r>
              <a:rPr lang="en-US" dirty="0"/>
              <a:t>Review a geologic map of your area or an area selected by your counselor, and discuss the different rock types and estimated ages of rocks represented. Determine whether the rocks are horizontal, folded, or faulted, and explain how you arrived at your conclusion.</a:t>
            </a:r>
          </a:p>
          <a:p>
            <a:pPr marL="0" indent="0">
              <a:buNone/>
            </a:pPr>
            <a:endParaRPr lang="en-US" dirty="0"/>
          </a:p>
        </p:txBody>
      </p:sp>
    </p:spTree>
    <p:extLst>
      <p:ext uri="{BB962C8B-B14F-4D97-AF65-F5344CB8AC3E}">
        <p14:creationId xmlns:p14="http://schemas.microsoft.com/office/powerpoint/2010/main" val="1292394592"/>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Slide Number Placeholder 6"/>
          <p:cNvSpPr>
            <a:spLocks noGrp="1"/>
          </p:cNvSpPr>
          <p:nvPr>
            <p:ph type="sldNum" sz="quarter" idx="12"/>
          </p:nvPr>
        </p:nvSpPr>
        <p:spPr/>
        <p:txBody>
          <a:bodyPr/>
          <a:lstStyle/>
          <a:p>
            <a:fld id="{DC411202-5F12-40EC-8767-00849BA3E5DD}" type="slidenum">
              <a:rPr lang="ru-RU" altLang="ru-RU" smtClean="0"/>
              <a:pPr/>
              <a:t>36</a:t>
            </a:fld>
            <a:endParaRPr lang="ru-RU" altLang="ru-RU"/>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l="31101" r="30313"/>
          <a:stretch/>
        </p:blipFill>
        <p:spPr>
          <a:xfrm>
            <a:off x="1259632" y="170079"/>
            <a:ext cx="3973530" cy="4778729"/>
          </a:xfrm>
          <a:prstGeom prst="rect">
            <a:avLst/>
          </a:prstGeom>
        </p:spPr>
      </p:pic>
      <p:sp>
        <p:nvSpPr>
          <p:cNvPr id="2" name="TextBox 1"/>
          <p:cNvSpPr txBox="1"/>
          <p:nvPr/>
        </p:nvSpPr>
        <p:spPr>
          <a:xfrm>
            <a:off x="5508104" y="628328"/>
            <a:ext cx="3024336" cy="1200329"/>
          </a:xfrm>
          <a:prstGeom prst="rect">
            <a:avLst/>
          </a:prstGeom>
          <a:noFill/>
        </p:spPr>
        <p:txBody>
          <a:bodyPr wrap="square" rtlCol="0">
            <a:spAutoFit/>
          </a:bodyPr>
          <a:lstStyle/>
          <a:p>
            <a:r>
              <a:rPr lang="en-US" b="0" dirty="0" smtClean="0"/>
              <a:t>Most of the surface bedrock in Ohio are limestones with the exception of the Devonian sandstones.</a:t>
            </a:r>
          </a:p>
        </p:txBody>
      </p:sp>
    </p:spTree>
    <p:extLst>
      <p:ext uri="{BB962C8B-B14F-4D97-AF65-F5344CB8AC3E}">
        <p14:creationId xmlns:p14="http://schemas.microsoft.com/office/powerpoint/2010/main" val="2812557697"/>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a:xfrm>
            <a:off x="1319550" y="0"/>
            <a:ext cx="7342187" cy="857250"/>
          </a:xfrm>
        </p:spPr>
        <p:txBody>
          <a:bodyPr/>
          <a:lstStyle/>
          <a:p>
            <a:r>
              <a:rPr lang="en-US" dirty="0" smtClean="0"/>
              <a:t>Kelly’s Island Limestone Quarry</a:t>
            </a:r>
            <a:endParaRPr lang="en-US" dirty="0"/>
          </a:p>
        </p:txBody>
      </p:sp>
      <p:sp>
        <p:nvSpPr>
          <p:cNvPr id="6" name="Content Placeholder 5"/>
          <p:cNvSpPr>
            <a:spLocks noGrp="1"/>
          </p:cNvSpPr>
          <p:nvPr>
            <p:ph sz="half" idx="1"/>
          </p:nvPr>
        </p:nvSpPr>
        <p:spPr>
          <a:xfrm>
            <a:off x="2411760" y="4450305"/>
            <a:ext cx="5431526" cy="360040"/>
          </a:xfrm>
        </p:spPr>
        <p:txBody>
          <a:bodyPr/>
          <a:lstStyle/>
          <a:p>
            <a:pPr marL="0" indent="0" algn="ctr">
              <a:buNone/>
            </a:pPr>
            <a:r>
              <a:rPr lang="en-US" sz="1700" dirty="0" smtClean="0"/>
              <a:t>Most </a:t>
            </a:r>
            <a:r>
              <a:rPr lang="en-US" sz="1700" dirty="0"/>
              <a:t>surface bedrock in Ohio is horizontally layered</a:t>
            </a:r>
            <a:r>
              <a:rPr lang="en-US" sz="1700" dirty="0" smtClean="0"/>
              <a:t>.</a:t>
            </a:r>
            <a:endParaRPr lang="en-US" sz="1700" dirty="0"/>
          </a:p>
        </p:txBody>
      </p:sp>
      <p:sp>
        <p:nvSpPr>
          <p:cNvPr id="2" name="Slide Number Placeholder 1"/>
          <p:cNvSpPr>
            <a:spLocks noGrp="1"/>
          </p:cNvSpPr>
          <p:nvPr>
            <p:ph type="sldNum" sz="quarter" idx="12"/>
          </p:nvPr>
        </p:nvSpPr>
        <p:spPr/>
        <p:txBody>
          <a:bodyPr/>
          <a:lstStyle/>
          <a:p>
            <a:fld id="{69E26086-035A-4F0B-B9FF-AACCA0D203C1}" type="slidenum">
              <a:rPr lang="ru-RU" altLang="ru-RU" smtClean="0"/>
              <a:pPr/>
              <a:t>37</a:t>
            </a:fld>
            <a:endParaRPr lang="ru-RU" altLang="ru-RU"/>
          </a:p>
        </p:txBody>
      </p:sp>
      <p:pic>
        <p:nvPicPr>
          <p:cNvPr id="8" name="Content Placeholder 7"/>
          <p:cNvPicPr>
            <a:picLocks noGrp="1" noChangeAspect="1"/>
          </p:cNvPicPr>
          <p:nvPr>
            <p:ph sz="half" idx="2"/>
          </p:nvPr>
        </p:nvPicPr>
        <p:blipFill>
          <a:blip r:embed="rId2" cstate="print">
            <a:extLst>
              <a:ext uri="{28A0092B-C50C-407E-A947-70E740481C1C}">
                <a14:useLocalDpi xmlns:a14="http://schemas.microsoft.com/office/drawing/2010/main" val="0"/>
              </a:ext>
            </a:extLst>
          </a:blip>
          <a:stretch>
            <a:fillRect/>
          </a:stretch>
        </p:blipFill>
        <p:spPr>
          <a:xfrm>
            <a:off x="2411760" y="839973"/>
            <a:ext cx="5431526" cy="3610332"/>
          </a:xfrm>
          <a:prstGeom prst="rect">
            <a:avLst/>
          </a:prstGeom>
        </p:spPr>
      </p:pic>
    </p:spTree>
    <p:extLst>
      <p:ext uri="{BB962C8B-B14F-4D97-AF65-F5344CB8AC3E}">
        <p14:creationId xmlns:p14="http://schemas.microsoft.com/office/powerpoint/2010/main" val="1604496657"/>
      </p:ext>
    </p:extLst>
  </p:cSld>
  <p:clrMapOvr>
    <a:masterClrMapping/>
  </p:clrMapOvr>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#4</a:t>
            </a:r>
          </a:p>
        </p:txBody>
      </p:sp>
      <p:sp>
        <p:nvSpPr>
          <p:cNvPr id="3" name="Content Placeholder 2"/>
          <p:cNvSpPr>
            <a:spLocks noGrp="1"/>
          </p:cNvSpPr>
          <p:nvPr>
            <p:ph idx="1"/>
          </p:nvPr>
        </p:nvSpPr>
        <p:spPr/>
        <p:txBody>
          <a:bodyPr/>
          <a:lstStyle/>
          <a:p>
            <a:pPr marL="0" indent="0">
              <a:buNone/>
            </a:pPr>
            <a:r>
              <a:rPr lang="en-US" sz="1650" dirty="0"/>
              <a:t>Do ONE of the following:</a:t>
            </a:r>
          </a:p>
          <a:p>
            <a:pPr marL="600235" lvl="1" indent="-257244">
              <a:buFont typeface="+mj-lt"/>
              <a:buAutoNum type="alphaLcPeriod"/>
            </a:pPr>
            <a:r>
              <a:rPr lang="en-US" sz="1350" dirty="0"/>
              <a:t>With your parent's and counselor's approval, visit with a geologist, land use planner, or civil engineer. Discuss this professional's work and the tools required in this line of work. Learn about a project that this person is now working on, and ask to see reports and maps created for this project. Discuss with your counselor what you have learned.</a:t>
            </a:r>
          </a:p>
          <a:p>
            <a:pPr marL="600235" lvl="1" indent="-257244">
              <a:buFont typeface="+mj-lt"/>
              <a:buAutoNum type="alphaLcPeriod"/>
            </a:pPr>
            <a:r>
              <a:rPr lang="en-US" sz="1350" dirty="0">
                <a:solidFill>
                  <a:srgbClr val="C00000"/>
                </a:solidFill>
              </a:rPr>
              <a:t>Find out about three career opportunities available in geology. Pick one and find out the education, training, and experience required for the profession. Discuss this with your counselor, and explain why this profession might interest you.</a:t>
            </a:r>
          </a:p>
          <a:p>
            <a:pPr marL="0" indent="0">
              <a:buNone/>
            </a:pPr>
            <a:endParaRPr lang="en-US" dirty="0"/>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39620"/>
            <a:ext cx="771709" cy="771709"/>
          </a:xfrm>
          <a:prstGeom prst="rect">
            <a:avLst/>
          </a:prstGeo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38</a:t>
            </a:fld>
            <a:endParaRPr lang="ru-RU" altLang="ru-RU"/>
          </a:p>
        </p:txBody>
      </p:sp>
      <p:pic>
        <p:nvPicPr>
          <p:cNvPr id="5" name="Picture 4"/>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3770989" y="3218460"/>
            <a:ext cx="2229714" cy="1532928"/>
          </a:xfrm>
          <a:prstGeom prst="rect">
            <a:avLst/>
          </a:prstGeom>
        </p:spPr>
      </p:pic>
    </p:spTree>
    <p:extLst>
      <p:ext uri="{BB962C8B-B14F-4D97-AF65-F5344CB8AC3E}">
        <p14:creationId xmlns:p14="http://schemas.microsoft.com/office/powerpoint/2010/main" val="4203016045"/>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Careers in Geology</a:t>
            </a:r>
            <a:endParaRPr lang="en-US" dirty="0"/>
          </a:p>
        </p:txBody>
      </p:sp>
      <p:pic>
        <p:nvPicPr>
          <p:cNvPr id="8" name="Content Placeholder 7"/>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656652" y="1054100"/>
            <a:ext cx="6875787" cy="3791233"/>
          </a:xfrm>
        </p:spPr>
      </p:pic>
      <p:sp>
        <p:nvSpPr>
          <p:cNvPr id="5" name="Slide Number Placeholder 4"/>
          <p:cNvSpPr>
            <a:spLocks noGrp="1"/>
          </p:cNvSpPr>
          <p:nvPr>
            <p:ph type="sldNum" sz="quarter" idx="12"/>
          </p:nvPr>
        </p:nvSpPr>
        <p:spPr/>
        <p:txBody>
          <a:bodyPr/>
          <a:lstStyle/>
          <a:p>
            <a:fld id="{DC411202-5F12-40EC-8767-00849BA3E5DD}" type="slidenum">
              <a:rPr lang="ru-RU" altLang="ru-RU" smtClean="0"/>
              <a:pPr/>
              <a:t>39</a:t>
            </a:fld>
            <a:endParaRPr lang="ru-RU" altLang="ru-RU"/>
          </a:p>
        </p:txBody>
      </p:sp>
    </p:spTree>
    <p:extLst>
      <p:ext uri="{BB962C8B-B14F-4D97-AF65-F5344CB8AC3E}">
        <p14:creationId xmlns:p14="http://schemas.microsoft.com/office/powerpoint/2010/main" val="3863120042"/>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ko-KR" dirty="0">
                <a:ea typeface="굴림" pitchFamily="34" charset="-127"/>
              </a:rPr>
              <a:t>Geology Merit Badge Requirements</a:t>
            </a:r>
            <a:endParaRPr lang="en-US" dirty="0"/>
          </a:p>
        </p:txBody>
      </p:sp>
      <p:sp>
        <p:nvSpPr>
          <p:cNvPr id="8" name="Content Placeholder 7"/>
          <p:cNvSpPr>
            <a:spLocks noGrp="1"/>
          </p:cNvSpPr>
          <p:nvPr>
            <p:ph idx="1"/>
          </p:nvPr>
        </p:nvSpPr>
        <p:spPr/>
        <p:txBody>
          <a:bodyPr>
            <a:normAutofit/>
          </a:bodyPr>
          <a:lstStyle/>
          <a:p>
            <a:pPr marL="342991" indent="-342991">
              <a:buFont typeface="+mj-lt"/>
              <a:buAutoNum type="arabicPeriod" startAt="5"/>
            </a:pPr>
            <a:r>
              <a:rPr lang="en-US" sz="1650" dirty="0"/>
              <a:t>Do ONE of the following (a OR b OR c OR d):</a:t>
            </a:r>
          </a:p>
          <a:p>
            <a:pPr marL="600235" lvl="1" indent="-257244">
              <a:buFont typeface="+mj-lt"/>
              <a:buAutoNum type="alphaLcPeriod"/>
            </a:pPr>
            <a:r>
              <a:rPr lang="en-US" sz="1350" dirty="0"/>
              <a:t>Surface and Sedimentary Processes Option</a:t>
            </a:r>
          </a:p>
          <a:p>
            <a:pPr marL="943226" lvl="2" indent="-257244">
              <a:buFont typeface="+mj-lt"/>
              <a:buAutoNum type="arabicPeriod"/>
            </a:pPr>
            <a:r>
              <a:rPr lang="en-US" sz="1200" dirty="0"/>
              <a:t>Conduct an experiment approved by your counselor that demonstrates how sediments settle from suspension in water. Explain to your counselor what the exercise shows and why it is important.</a:t>
            </a:r>
          </a:p>
          <a:p>
            <a:pPr marL="943226" lvl="2" indent="-257244">
              <a:buFont typeface="+mj-lt"/>
              <a:buAutoNum type="arabicPeriod"/>
            </a:pPr>
            <a:r>
              <a:rPr lang="en-US" sz="1200" dirty="0"/>
              <a:t>Using topographical maps provided by your counselor, plot the stream gradients (different elevations divided by distance) for four different stream types (straight, meandering, dendritic, trellis). Explain which ones flow fastest and why, and which ones will carry larger grains of sediment and why.</a:t>
            </a:r>
          </a:p>
          <a:p>
            <a:pPr marL="943226" lvl="2" indent="-257244">
              <a:buFont typeface="+mj-lt"/>
              <a:buAutoNum type="arabicPeriod"/>
            </a:pPr>
            <a:r>
              <a:rPr lang="en-US" sz="1200" dirty="0"/>
              <a:t>On a stream diagram, show areas where you will ,find the following features: cut bank, fill bank, point bar, medial channel bars, lake delta. Describe the relative sediment grain size found in each feature.</a:t>
            </a:r>
          </a:p>
          <a:p>
            <a:pPr marL="943226" lvl="2" indent="-257244">
              <a:buFont typeface="+mj-lt"/>
              <a:buAutoNum type="arabicPeriod"/>
            </a:pPr>
            <a:r>
              <a:rPr lang="en-US" sz="1200" dirty="0"/>
              <a:t>Conduct an experiment approved by your counselor that shows how some sedimentary material carried by water may be too small for you to see without a magnifier.</a:t>
            </a:r>
          </a:p>
          <a:p>
            <a:pPr marL="943226" lvl="2" indent="-257244">
              <a:buFont typeface="+mj-lt"/>
              <a:buAutoNum type="arabicPeriod"/>
            </a:pPr>
            <a:r>
              <a:rPr lang="en-US" sz="1200" dirty="0"/>
              <a:t>Visit a nearby stream. Find clues that show the direction of water flow, even if the water is missing. Record your observations in a notebook, and sketch those clues you observe. Discuss your observations with your counselor.</a:t>
            </a:r>
          </a:p>
        </p:txBody>
      </p:sp>
      <p:sp>
        <p:nvSpPr>
          <p:cNvPr id="3" name="Slide Number Placeholder 2"/>
          <p:cNvSpPr>
            <a:spLocks noGrp="1"/>
          </p:cNvSpPr>
          <p:nvPr>
            <p:ph type="sldNum" sz="quarter" idx="12"/>
          </p:nvPr>
        </p:nvSpPr>
        <p:spPr/>
        <p:txBody>
          <a:bodyPr/>
          <a:lstStyle/>
          <a:p>
            <a:fld id="{47EC126E-BE74-4B7F-BA1E-8E3957F0E8C4}" type="slidenum">
              <a:rPr lang="en-GB" altLang="ru-RU" smtClean="0"/>
              <a:pPr/>
              <a:t>4</a:t>
            </a:fld>
            <a:endParaRPr lang="en-GB" altLang="ru-RU"/>
          </a:p>
        </p:txBody>
      </p:sp>
      <p:pic>
        <p:nvPicPr>
          <p:cNvPr id="6" name="Picture 5">
            <a:extLst>
              <a:ext uri="{FF2B5EF4-FFF2-40B4-BE49-F238E27FC236}">
                <a16:creationId xmlns:a16="http://schemas.microsoft.com/office/drawing/2014/main" xmlns="" id="{1A62B16E-C2C5-444E-8B83-1D1C2E8303A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215578"/>
            <a:ext cx="771709" cy="771709"/>
          </a:xfrm>
          <a:prstGeom prst="rect">
            <a:avLst/>
          </a:prstGeom>
        </p:spPr>
      </p:pic>
    </p:spTree>
    <p:extLst>
      <p:ext uri="{BB962C8B-B14F-4D97-AF65-F5344CB8AC3E}">
        <p14:creationId xmlns:p14="http://schemas.microsoft.com/office/powerpoint/2010/main" val="2097163804"/>
      </p:ext>
    </p:extLst>
  </p:cSld>
  <p:clrMapOvr>
    <a:masterClrMapping/>
  </p:clrMapOvr>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What is a geologist?</a:t>
            </a:r>
            <a:endParaRPr lang="en-US" dirty="0"/>
          </a:p>
        </p:txBody>
      </p:sp>
      <p:sp>
        <p:nvSpPr>
          <p:cNvPr id="7" name="Content Placeholder 6"/>
          <p:cNvSpPr>
            <a:spLocks noGrp="1"/>
          </p:cNvSpPr>
          <p:nvPr>
            <p:ph idx="1"/>
          </p:nvPr>
        </p:nvSpPr>
        <p:spPr>
          <a:xfrm>
            <a:off x="1331913" y="1204912"/>
            <a:ext cx="4032175" cy="3836987"/>
          </a:xfrm>
        </p:spPr>
        <p:txBody>
          <a:bodyPr/>
          <a:lstStyle/>
          <a:p>
            <a:r>
              <a:rPr lang="en-US" sz="1800" dirty="0"/>
              <a:t>Geologists are STEM professionals who study the composition and history of the Earth and other planets, otherwise known as the science of geology. </a:t>
            </a:r>
            <a:endParaRPr lang="en-US" sz="1800" dirty="0" smtClean="0"/>
          </a:p>
          <a:p>
            <a:r>
              <a:rPr lang="en-US" sz="1800" dirty="0" smtClean="0"/>
              <a:t>These </a:t>
            </a:r>
            <a:r>
              <a:rPr lang="en-US" sz="1800" dirty="0"/>
              <a:t>professionals study both liquid, gas and solid material to help uncover the natural history of planets, learn more about ecosystems and discover and explore natural resources.</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40</a:t>
            </a:fld>
            <a:endParaRPr lang="ru-RU" altLang="ru-RU"/>
          </a:p>
        </p:txBody>
      </p:sp>
      <p:pic>
        <p:nvPicPr>
          <p:cNvPr id="8" name="Picture 7"/>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74342" y="916360"/>
            <a:ext cx="3112458" cy="2068488"/>
          </a:xfrm>
          <a:prstGeom prst="rect">
            <a:avLst/>
          </a:prstGeom>
        </p:spPr>
      </p:pic>
      <p:pic>
        <p:nvPicPr>
          <p:cNvPr id="9" name="Picture 8"/>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5580380" y="2984848"/>
            <a:ext cx="3106420" cy="1775460"/>
          </a:xfrm>
          <a:prstGeom prst="rect">
            <a:avLst/>
          </a:prstGeom>
        </p:spPr>
      </p:pic>
    </p:spTree>
    <p:extLst>
      <p:ext uri="{BB962C8B-B14F-4D97-AF65-F5344CB8AC3E}">
        <p14:creationId xmlns:p14="http://schemas.microsoft.com/office/powerpoint/2010/main" val="1962381987"/>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What do geologists do?</a:t>
            </a:r>
            <a:endParaRPr lang="en-US" dirty="0"/>
          </a:p>
        </p:txBody>
      </p:sp>
      <p:sp>
        <p:nvSpPr>
          <p:cNvPr id="3" name="Content Placeholder 2"/>
          <p:cNvSpPr>
            <a:spLocks noGrp="1"/>
          </p:cNvSpPr>
          <p:nvPr>
            <p:ph idx="1"/>
          </p:nvPr>
        </p:nvSpPr>
        <p:spPr>
          <a:xfrm>
            <a:off x="1331913" y="1204912"/>
            <a:ext cx="3888159" cy="3743896"/>
          </a:xfrm>
        </p:spPr>
        <p:txBody>
          <a:bodyPr/>
          <a:lstStyle/>
          <a:p>
            <a:r>
              <a:rPr lang="en-US" sz="1800" dirty="0"/>
              <a:t>The primary duties of a geologist often depend on their job title, qualifications and employer. </a:t>
            </a:r>
            <a:endParaRPr lang="en-US" sz="1800" dirty="0" smtClean="0"/>
          </a:p>
          <a:p>
            <a:r>
              <a:rPr lang="en-US" sz="1800" dirty="0" smtClean="0"/>
              <a:t>Generally</a:t>
            </a:r>
            <a:r>
              <a:rPr lang="en-US" sz="1800" dirty="0"/>
              <a:t>, a geologist's responsibilities include:</a:t>
            </a:r>
          </a:p>
          <a:p>
            <a:pPr lvl="1"/>
            <a:r>
              <a:rPr lang="en-US" sz="1400" dirty="0"/>
              <a:t>Collecting field samples of rocks, soil, liquids and other matters</a:t>
            </a:r>
          </a:p>
          <a:p>
            <a:pPr lvl="1"/>
            <a:r>
              <a:rPr lang="en-US" sz="1400" dirty="0"/>
              <a:t>Analyzing samples</a:t>
            </a:r>
          </a:p>
          <a:p>
            <a:pPr lvl="1"/>
            <a:r>
              <a:rPr lang="en-US" sz="1400" dirty="0"/>
              <a:t>Conducting research</a:t>
            </a:r>
          </a:p>
          <a:p>
            <a:pPr lvl="1"/>
            <a:r>
              <a:rPr lang="en-US" sz="1400" dirty="0"/>
              <a:t>Evaluating possible mining locations</a:t>
            </a:r>
          </a:p>
          <a:p>
            <a:pPr lvl="1"/>
            <a:r>
              <a:rPr lang="en-US" sz="1400" dirty="0"/>
              <a:t>Using software to create advanced presentations</a:t>
            </a:r>
          </a:p>
          <a:p>
            <a:pPr lvl="1"/>
            <a:r>
              <a:rPr lang="en-US" sz="1400" dirty="0"/>
              <a:t>Informing others of their studies</a:t>
            </a:r>
          </a:p>
          <a:p>
            <a:endParaRPr lang="en-US" sz="1800"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41</a:t>
            </a:fld>
            <a:endParaRPr lang="ru-RU" altLang="ru-RU"/>
          </a:p>
        </p:txBody>
      </p:sp>
      <p:pic>
        <p:nvPicPr>
          <p:cNvPr id="6" name="Picture 5"/>
          <p:cNvPicPr>
            <a:picLocks noChangeAspect="1"/>
          </p:cNvPicPr>
          <p:nvPr/>
        </p:nvPicPr>
        <p:blipFill>
          <a:blip r:embed="rId2"/>
          <a:stretch>
            <a:fillRect/>
          </a:stretch>
        </p:blipFill>
        <p:spPr>
          <a:xfrm>
            <a:off x="5364088" y="1276400"/>
            <a:ext cx="3550704" cy="2375744"/>
          </a:xfrm>
          <a:prstGeom prst="rect">
            <a:avLst/>
          </a:prstGeom>
        </p:spPr>
      </p:pic>
    </p:spTree>
    <p:extLst>
      <p:ext uri="{BB962C8B-B14F-4D97-AF65-F5344CB8AC3E}">
        <p14:creationId xmlns:p14="http://schemas.microsoft.com/office/powerpoint/2010/main" val="1650277263"/>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Potential Jobs in Geology</a:t>
            </a:r>
            <a:endParaRPr lang="en-US" dirty="0"/>
          </a:p>
        </p:txBody>
      </p:sp>
      <p:sp>
        <p:nvSpPr>
          <p:cNvPr id="3" name="Content Placeholder 2"/>
          <p:cNvSpPr>
            <a:spLocks noGrp="1"/>
          </p:cNvSpPr>
          <p:nvPr>
            <p:ph sz="half" idx="1"/>
          </p:nvPr>
        </p:nvSpPr>
        <p:spPr/>
        <p:txBody>
          <a:bodyPr/>
          <a:lstStyle/>
          <a:p>
            <a:r>
              <a:rPr lang="en-US" sz="1400" dirty="0" err="1"/>
              <a:t>Astrogeologist</a:t>
            </a:r>
            <a:r>
              <a:rPr lang="en-US" sz="1400" dirty="0"/>
              <a:t> or planetary geologist</a:t>
            </a:r>
          </a:p>
          <a:p>
            <a:r>
              <a:rPr lang="en-US" sz="1400" dirty="0"/>
              <a:t>Engineering geologist</a:t>
            </a:r>
          </a:p>
          <a:p>
            <a:r>
              <a:rPr lang="en-US" sz="1400" dirty="0"/>
              <a:t>Environmental consultant</a:t>
            </a:r>
          </a:p>
          <a:p>
            <a:r>
              <a:rPr lang="en-US" sz="1400" dirty="0"/>
              <a:t>Environmental geologist</a:t>
            </a:r>
          </a:p>
          <a:p>
            <a:r>
              <a:rPr lang="en-US" sz="1400" dirty="0"/>
              <a:t>Geochemist</a:t>
            </a:r>
          </a:p>
          <a:p>
            <a:r>
              <a:rPr lang="en-US" sz="1400" dirty="0"/>
              <a:t>Geological surveyor</a:t>
            </a:r>
          </a:p>
          <a:p>
            <a:r>
              <a:rPr lang="en-US" sz="1400" dirty="0"/>
              <a:t>Geology professor</a:t>
            </a:r>
          </a:p>
          <a:p>
            <a:r>
              <a:rPr lang="en-US" sz="1400" dirty="0"/>
              <a:t>Geomorphologist</a:t>
            </a:r>
          </a:p>
          <a:p>
            <a:r>
              <a:rPr lang="en-US" sz="1400" dirty="0"/>
              <a:t>Geophysicist</a:t>
            </a:r>
          </a:p>
          <a:p>
            <a:r>
              <a:rPr lang="en-US" sz="1400" dirty="0"/>
              <a:t>Gemologist</a:t>
            </a:r>
          </a:p>
          <a:p>
            <a:r>
              <a:rPr lang="en-US" sz="1400" dirty="0"/>
              <a:t>Glacial geologist</a:t>
            </a:r>
          </a:p>
          <a:p>
            <a:r>
              <a:rPr lang="en-US" sz="1400" dirty="0"/>
              <a:t>High school science teacher</a:t>
            </a:r>
          </a:p>
          <a:p>
            <a:endParaRPr lang="en-US" sz="1400" dirty="0"/>
          </a:p>
        </p:txBody>
      </p:sp>
      <p:sp>
        <p:nvSpPr>
          <p:cNvPr id="4" name="Content Placeholder 3"/>
          <p:cNvSpPr>
            <a:spLocks noGrp="1"/>
          </p:cNvSpPr>
          <p:nvPr>
            <p:ph sz="half" idx="2"/>
          </p:nvPr>
        </p:nvSpPr>
        <p:spPr/>
        <p:txBody>
          <a:bodyPr/>
          <a:lstStyle/>
          <a:p>
            <a:r>
              <a:rPr lang="en-US" sz="1400" dirty="0" smtClean="0"/>
              <a:t>Hydrogeologist</a:t>
            </a:r>
            <a:endParaRPr lang="en-US" sz="1400" dirty="0"/>
          </a:p>
          <a:p>
            <a:r>
              <a:rPr lang="en-US" sz="1400" dirty="0"/>
              <a:t>Mineralogist</a:t>
            </a:r>
          </a:p>
          <a:p>
            <a:r>
              <a:rPr lang="en-US" sz="1400" dirty="0"/>
              <a:t>Mining geologist</a:t>
            </a:r>
          </a:p>
          <a:p>
            <a:r>
              <a:rPr lang="en-US" sz="1400" dirty="0"/>
              <a:t>Natural history or natural science museum curator</a:t>
            </a:r>
          </a:p>
          <a:p>
            <a:r>
              <a:rPr lang="en-US" sz="1400" dirty="0"/>
              <a:t>Oceanographer</a:t>
            </a:r>
          </a:p>
          <a:p>
            <a:r>
              <a:rPr lang="en-US" sz="1400" dirty="0"/>
              <a:t>Paleontologist</a:t>
            </a:r>
          </a:p>
          <a:p>
            <a:r>
              <a:rPr lang="en-US" sz="1400" dirty="0"/>
              <a:t>Petrologist</a:t>
            </a:r>
          </a:p>
          <a:p>
            <a:r>
              <a:rPr lang="en-US" sz="1400" dirty="0"/>
              <a:t>Petroleum geologist</a:t>
            </a:r>
          </a:p>
          <a:p>
            <a:r>
              <a:rPr lang="en-US" sz="1400" dirty="0" err="1"/>
              <a:t>Sedimentologist</a:t>
            </a:r>
            <a:r>
              <a:rPr lang="en-US" sz="1400" dirty="0"/>
              <a:t> or soil scientist</a:t>
            </a:r>
          </a:p>
          <a:p>
            <a:r>
              <a:rPr lang="en-US" sz="1400" dirty="0"/>
              <a:t>Seismologist</a:t>
            </a:r>
          </a:p>
          <a:p>
            <a:r>
              <a:rPr lang="en-US" sz="1400" dirty="0"/>
              <a:t>Structural geologist</a:t>
            </a:r>
          </a:p>
          <a:p>
            <a:r>
              <a:rPr lang="en-US" sz="1400" dirty="0"/>
              <a:t>Volcanologist</a:t>
            </a:r>
          </a:p>
          <a:p>
            <a:endParaRPr lang="en-US" sz="1800" dirty="0"/>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42</a:t>
            </a:fld>
            <a:endParaRPr lang="ru-RU" altLang="ru-RU"/>
          </a:p>
        </p:txBody>
      </p:sp>
    </p:spTree>
    <p:extLst>
      <p:ext uri="{BB962C8B-B14F-4D97-AF65-F5344CB8AC3E}">
        <p14:creationId xmlns:p14="http://schemas.microsoft.com/office/powerpoint/2010/main" val="1037755409"/>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a:xfrm>
            <a:off x="1331913" y="1353"/>
            <a:ext cx="7342187" cy="857250"/>
          </a:xfrm>
        </p:spPr>
        <p:txBody>
          <a:bodyPr/>
          <a:lstStyle/>
          <a:p>
            <a:r>
              <a:rPr lang="en-US" sz="3000" dirty="0" smtClean="0"/>
              <a:t>Education required to become a geologist</a:t>
            </a:r>
            <a:endParaRPr lang="en-US" sz="3000" dirty="0"/>
          </a:p>
        </p:txBody>
      </p:sp>
      <p:sp>
        <p:nvSpPr>
          <p:cNvPr id="7" name="Content Placeholder 6"/>
          <p:cNvSpPr>
            <a:spLocks noGrp="1"/>
          </p:cNvSpPr>
          <p:nvPr>
            <p:ph idx="1"/>
          </p:nvPr>
        </p:nvSpPr>
        <p:spPr>
          <a:xfrm>
            <a:off x="1331913" y="858604"/>
            <a:ext cx="4896271" cy="4286484"/>
          </a:xfrm>
        </p:spPr>
        <p:txBody>
          <a:bodyPr/>
          <a:lstStyle/>
          <a:p>
            <a:r>
              <a:rPr lang="en-US" sz="1800" dirty="0" smtClean="0"/>
              <a:t>Geologists </a:t>
            </a:r>
            <a:r>
              <a:rPr lang="en-US" sz="1800" dirty="0"/>
              <a:t>have a </a:t>
            </a:r>
            <a:r>
              <a:rPr lang="en-US" sz="1800" dirty="0" smtClean="0"/>
              <a:t>minimum of a bachelor's </a:t>
            </a:r>
            <a:r>
              <a:rPr lang="en-US" sz="1800" dirty="0"/>
              <a:t>degree in order to obtain an entry-level job in the field. </a:t>
            </a:r>
            <a:endParaRPr lang="en-US" sz="1800" dirty="0" smtClean="0"/>
          </a:p>
          <a:p>
            <a:pPr lvl="1"/>
            <a:r>
              <a:rPr lang="en-US" sz="1400" dirty="0" smtClean="0"/>
              <a:t>However</a:t>
            </a:r>
            <a:r>
              <a:rPr lang="en-US" sz="1400" dirty="0"/>
              <a:t>, their qualification requirements depend on the field of geology these professionals want to specialize in</a:t>
            </a:r>
            <a:r>
              <a:rPr lang="en-US" sz="1400" dirty="0" smtClean="0"/>
              <a:t>. </a:t>
            </a:r>
          </a:p>
          <a:p>
            <a:r>
              <a:rPr lang="en-US" sz="1800" dirty="0" smtClean="0"/>
              <a:t>If </a:t>
            </a:r>
            <a:r>
              <a:rPr lang="en-US" sz="1800" dirty="0"/>
              <a:t>you are interested in geology research, supervisor positions or teaching the subject, </a:t>
            </a:r>
            <a:r>
              <a:rPr lang="en-US" sz="1800" dirty="0" smtClean="0"/>
              <a:t>a masters or PhD may be required.</a:t>
            </a:r>
            <a:endParaRPr lang="en-US" sz="1800" dirty="0"/>
          </a:p>
          <a:p>
            <a:r>
              <a:rPr lang="en-US" sz="1800" dirty="0" smtClean="0"/>
              <a:t>It </a:t>
            </a:r>
            <a:r>
              <a:rPr lang="en-US" sz="1800" dirty="0"/>
              <a:t>is also beneficial for professionals to earn a certification relating to their specific study and career path in geology. </a:t>
            </a:r>
            <a:endParaRPr lang="en-US" sz="1800" dirty="0" smtClean="0"/>
          </a:p>
          <a:p>
            <a:pPr lvl="1"/>
            <a:r>
              <a:rPr lang="en-US" sz="1400" dirty="0" smtClean="0"/>
              <a:t>For </a:t>
            </a:r>
            <a:r>
              <a:rPr lang="en-US" sz="1400" dirty="0"/>
              <a:t>example, some professional organizations offer certifications in natural resources such as coal or petroleum. </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43</a:t>
            </a:fld>
            <a:endParaRPr lang="ru-RU" altLang="ru-RU"/>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324043" y="916360"/>
            <a:ext cx="2664296" cy="2664296"/>
          </a:xfrm>
          <a:prstGeom prst="rect">
            <a:avLst/>
          </a:prstGeom>
        </p:spPr>
      </p:pic>
    </p:spTree>
    <p:extLst>
      <p:ext uri="{BB962C8B-B14F-4D97-AF65-F5344CB8AC3E}">
        <p14:creationId xmlns:p14="http://schemas.microsoft.com/office/powerpoint/2010/main" val="20830187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Pay and Career Outlook</a:t>
            </a:r>
            <a:endParaRPr lang="en-US" dirty="0"/>
          </a:p>
        </p:txBody>
      </p:sp>
      <p:sp>
        <p:nvSpPr>
          <p:cNvPr id="3" name="Content Placeholder 2"/>
          <p:cNvSpPr>
            <a:spLocks noGrp="1"/>
          </p:cNvSpPr>
          <p:nvPr>
            <p:ph idx="1"/>
          </p:nvPr>
        </p:nvSpPr>
        <p:spPr/>
        <p:txBody>
          <a:bodyPr/>
          <a:lstStyle/>
          <a:p>
            <a:r>
              <a:rPr lang="en-US" sz="1800" dirty="0" smtClean="0"/>
              <a:t>The </a:t>
            </a:r>
            <a:r>
              <a:rPr lang="en-US" sz="1800" dirty="0"/>
              <a:t>average pay for </a:t>
            </a:r>
            <a:r>
              <a:rPr lang="en-US" sz="1800" dirty="0" smtClean="0"/>
              <a:t>geologists </a:t>
            </a:r>
            <a:r>
              <a:rPr lang="en-US" sz="1800" dirty="0"/>
              <a:t>in the United States was </a:t>
            </a:r>
            <a:r>
              <a:rPr lang="en-US" sz="1800" dirty="0" smtClean="0"/>
              <a:t>$77,030 </a:t>
            </a:r>
            <a:r>
              <a:rPr lang="en-US" sz="1800" dirty="0"/>
              <a:t>in </a:t>
            </a:r>
            <a:r>
              <a:rPr lang="en-US" sz="1800" dirty="0" smtClean="0"/>
              <a:t>January 2024 according </a:t>
            </a:r>
            <a:r>
              <a:rPr lang="en-US" sz="1800" dirty="0"/>
              <a:t>to the </a:t>
            </a:r>
            <a:r>
              <a:rPr lang="en-US" sz="1800" dirty="0" smtClean="0"/>
              <a:t>ZipRecruiter.</a:t>
            </a:r>
            <a:endParaRPr lang="en-US" sz="1800" dirty="0"/>
          </a:p>
          <a:p>
            <a:pPr lvl="1"/>
            <a:r>
              <a:rPr lang="en-US" sz="1400" dirty="0"/>
              <a:t>A geologist’s pay depends on factors such as level of experience, education and training, geographic location, and specific industry.</a:t>
            </a:r>
          </a:p>
          <a:p>
            <a:r>
              <a:rPr lang="en-US" sz="1800" dirty="0"/>
              <a:t>Overall employment of all geoscientists is projected to grow 5 percent from 2022 to 2032 according to the U.S. Bureau of Labor Statistics. </a:t>
            </a:r>
            <a:endParaRPr lang="en-US" sz="1800" dirty="0" smtClean="0"/>
          </a:p>
          <a:p>
            <a:pPr lvl="1"/>
            <a:r>
              <a:rPr lang="en-US" sz="1400" dirty="0" smtClean="0"/>
              <a:t>This </a:t>
            </a:r>
            <a:r>
              <a:rPr lang="en-US" sz="1400" dirty="0"/>
              <a:t>is about as fast as the average growth rate for all occupations.</a:t>
            </a:r>
          </a:p>
          <a:p>
            <a:pPr lvl="1"/>
            <a:r>
              <a:rPr lang="en-US" sz="1400" dirty="0"/>
              <a:t>The need for energy, environmental protection, and responsible land and resource management is projected to spur demand for geologists in the future.</a:t>
            </a:r>
          </a:p>
          <a:p>
            <a:endParaRPr lang="en-US" sz="1800"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44</a:t>
            </a:fld>
            <a:endParaRPr lang="ru-RU" altLang="ru-RU"/>
          </a:p>
        </p:txBody>
      </p:sp>
    </p:spTree>
    <p:extLst>
      <p:ext uri="{BB962C8B-B14F-4D97-AF65-F5344CB8AC3E}">
        <p14:creationId xmlns:p14="http://schemas.microsoft.com/office/powerpoint/2010/main" val="1582074235"/>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Geologist Salary in the United States</a:t>
            </a:r>
            <a:endParaRPr lang="en-US" dirty="0"/>
          </a:p>
        </p:txBody>
      </p:sp>
      <p:pic>
        <p:nvPicPr>
          <p:cNvPr id="5" name="Content Placeholder 4"/>
          <p:cNvPicPr>
            <a:picLocks noGrp="1" noChangeAspect="1"/>
          </p:cNvPicPr>
          <p:nvPr>
            <p:ph idx="1"/>
          </p:nvPr>
        </p:nvPicPr>
        <p:blipFill rotWithShape="1">
          <a:blip r:embed="rId2"/>
          <a:srcRect t="10588"/>
          <a:stretch/>
        </p:blipFill>
        <p:spPr>
          <a:xfrm>
            <a:off x="1331913" y="1054100"/>
            <a:ext cx="7635724" cy="3657474"/>
          </a:xfrm>
          <a:prstGeom prst="rect">
            <a:avLst/>
          </a:prstGeo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45</a:t>
            </a:fld>
            <a:endParaRPr lang="ru-RU" altLang="ru-RU"/>
          </a:p>
        </p:txBody>
      </p:sp>
    </p:spTree>
    <p:extLst>
      <p:ext uri="{BB962C8B-B14F-4D97-AF65-F5344CB8AC3E}">
        <p14:creationId xmlns:p14="http://schemas.microsoft.com/office/powerpoint/2010/main" val="1542538204"/>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#5</a:t>
            </a:r>
          </a:p>
        </p:txBody>
      </p:sp>
      <p:sp>
        <p:nvSpPr>
          <p:cNvPr id="3" name="Content Placeholder 2"/>
          <p:cNvSpPr>
            <a:spLocks noGrp="1"/>
          </p:cNvSpPr>
          <p:nvPr>
            <p:ph idx="1"/>
          </p:nvPr>
        </p:nvSpPr>
        <p:spPr>
          <a:xfrm>
            <a:off x="1331913" y="1204912"/>
            <a:ext cx="7354887" cy="3671887"/>
          </a:xfrm>
        </p:spPr>
        <p:txBody>
          <a:bodyPr/>
          <a:lstStyle/>
          <a:p>
            <a:pPr marL="0" indent="0">
              <a:buNone/>
            </a:pPr>
            <a:r>
              <a:rPr lang="en-US" sz="1650" dirty="0"/>
              <a:t>Do all of the following:</a:t>
            </a:r>
          </a:p>
          <a:p>
            <a:pPr marL="600235" lvl="1" indent="-257244">
              <a:buFont typeface="+mj-lt"/>
              <a:buAutoNum type="alphaLcPeriod"/>
            </a:pPr>
            <a:r>
              <a:rPr lang="en-US" sz="1350" dirty="0"/>
              <a:t>Surface and Sedimentary Processes Option</a:t>
            </a:r>
          </a:p>
          <a:p>
            <a:pPr marL="943226" lvl="2" indent="-257244">
              <a:buFont typeface="+mj-lt"/>
              <a:buAutoNum type="arabicPeriod"/>
            </a:pPr>
            <a:r>
              <a:rPr lang="en-US" sz="1200" dirty="0">
                <a:solidFill>
                  <a:srgbClr val="C00000"/>
                </a:solidFill>
              </a:rPr>
              <a:t>Conduct an experiment approved by your counselor that demonstrates how sediments settle from suspension in water. Explain to your counselor what the exercise shows and why it is important.</a:t>
            </a:r>
          </a:p>
          <a:p>
            <a:pPr marL="943226" lvl="2" indent="-257244">
              <a:buFont typeface="+mj-lt"/>
              <a:buAutoNum type="arabicPeriod"/>
            </a:pPr>
            <a:r>
              <a:rPr lang="en-US" sz="1200" dirty="0"/>
              <a:t>Using topographical maps provided by your counselor, plot the stream gradients (different elevations divided by distance) for four different stream types (straight, meandering, dendritic, trellis). Explain which ones flow fastest and why, and which ones will carry larger grains of sediment and why.</a:t>
            </a:r>
          </a:p>
          <a:p>
            <a:pPr marL="943226" lvl="2" indent="-257244">
              <a:buFont typeface="+mj-lt"/>
              <a:buAutoNum type="arabicPeriod"/>
            </a:pPr>
            <a:r>
              <a:rPr lang="en-US" sz="1200" dirty="0"/>
              <a:t>On a stream diagram, show areas where you will ,find the following features: cut bank, fill bank, point bar, medial channel bars, lake delta. Describe the relative sediment grain size found in each feature.</a:t>
            </a:r>
          </a:p>
          <a:p>
            <a:pPr marL="943226" lvl="2" indent="-257244">
              <a:buFont typeface="+mj-lt"/>
              <a:buAutoNum type="arabicPeriod"/>
            </a:pPr>
            <a:r>
              <a:rPr lang="en-US" sz="1200" dirty="0"/>
              <a:t>Conduct an experiment approved by your counselor that shows how some sedimentary material carried by water may be too small for you to see without a magnifier.</a:t>
            </a:r>
          </a:p>
          <a:p>
            <a:pPr marL="943226" lvl="2" indent="-257244">
              <a:buFont typeface="+mj-lt"/>
              <a:buAutoNum type="arabicPeriod"/>
            </a:pPr>
            <a:r>
              <a:rPr lang="en-US" sz="1200" dirty="0"/>
              <a:t>Visit a nearby stream. Find clues that show the direction of water flow, even if the water is missing. Record your observations in a notebook, and sketch those clues you observe. Discuss your observations with your counselor.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39620"/>
            <a:ext cx="771709" cy="771709"/>
          </a:xfrm>
          <a:prstGeom prst="rect">
            <a:avLst/>
          </a:prstGeo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46</a:t>
            </a:fld>
            <a:endParaRPr lang="ru-RU" altLang="ru-RU"/>
          </a:p>
        </p:txBody>
      </p:sp>
    </p:spTree>
    <p:extLst>
      <p:ext uri="{BB962C8B-B14F-4D97-AF65-F5344CB8AC3E}">
        <p14:creationId xmlns:p14="http://schemas.microsoft.com/office/powerpoint/2010/main" val="3129511717"/>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How Do Sediments </a:t>
            </a:r>
            <a:r>
              <a:rPr lang="en-US" sz="2800" dirty="0" smtClean="0"/>
              <a:t>Settle from </a:t>
            </a:r>
            <a:r>
              <a:rPr lang="en-US" sz="2800" dirty="0"/>
              <a:t>Suspension?</a:t>
            </a:r>
          </a:p>
        </p:txBody>
      </p:sp>
      <p:sp>
        <p:nvSpPr>
          <p:cNvPr id="6" name="Content Placeholder 5"/>
          <p:cNvSpPr>
            <a:spLocks noGrp="1"/>
          </p:cNvSpPr>
          <p:nvPr>
            <p:ph idx="1"/>
          </p:nvPr>
        </p:nvSpPr>
        <p:spPr>
          <a:xfrm>
            <a:off x="1331913" y="1204912"/>
            <a:ext cx="3384103" cy="3599879"/>
          </a:xfrm>
        </p:spPr>
        <p:txBody>
          <a:bodyPr/>
          <a:lstStyle/>
          <a:p>
            <a:pPr marL="0" indent="0">
              <a:buNone/>
            </a:pPr>
            <a:r>
              <a:rPr lang="en-US" sz="1800" dirty="0"/>
              <a:t>Supplies Needed:</a:t>
            </a:r>
          </a:p>
          <a:p>
            <a:r>
              <a:rPr lang="en-US" sz="1400" dirty="0" smtClean="0"/>
              <a:t>Aluminum foil.</a:t>
            </a:r>
            <a:endParaRPr lang="en-US" sz="1400" dirty="0"/>
          </a:p>
          <a:p>
            <a:r>
              <a:rPr lang="en-US" sz="1400" dirty="0" smtClean="0"/>
              <a:t>Plywood to </a:t>
            </a:r>
            <a:r>
              <a:rPr lang="en-US" sz="1400" dirty="0"/>
              <a:t>support the river </a:t>
            </a:r>
            <a:r>
              <a:rPr lang="en-US" sz="1400" dirty="0" smtClean="0"/>
              <a:t>~ 14</a:t>
            </a:r>
            <a:r>
              <a:rPr lang="en-US" sz="1400" dirty="0"/>
              <a:t>″ x </a:t>
            </a:r>
            <a:r>
              <a:rPr lang="en-US" sz="1400" dirty="0" smtClean="0"/>
              <a:t>24,” </a:t>
            </a:r>
            <a:r>
              <a:rPr lang="en-US" sz="1400" dirty="0"/>
              <a:t>but anything close to this will </a:t>
            </a:r>
            <a:r>
              <a:rPr lang="en-US" sz="1400" dirty="0" smtClean="0"/>
              <a:t>work.</a:t>
            </a:r>
            <a:endParaRPr lang="en-US" sz="1400" dirty="0"/>
          </a:p>
          <a:p>
            <a:r>
              <a:rPr lang="en-US" sz="1400" dirty="0"/>
              <a:t>Smaller pieces of wood (or books) to prop up your board at a </a:t>
            </a:r>
            <a:r>
              <a:rPr lang="en-US" sz="1400" dirty="0" smtClean="0"/>
              <a:t>slant.</a:t>
            </a:r>
            <a:endParaRPr lang="en-US" sz="1400" dirty="0"/>
          </a:p>
          <a:p>
            <a:r>
              <a:rPr lang="en-US" sz="1400" dirty="0" smtClean="0"/>
              <a:t>Dirt.</a:t>
            </a:r>
            <a:endParaRPr lang="en-US" sz="1400" dirty="0"/>
          </a:p>
          <a:p>
            <a:r>
              <a:rPr lang="en-US" sz="1400" dirty="0"/>
              <a:t>A jar with a </a:t>
            </a:r>
            <a:r>
              <a:rPr lang="en-US" sz="1400" dirty="0" smtClean="0"/>
              <a:t>lid.</a:t>
            </a:r>
            <a:endParaRPr lang="en-US" sz="1400" dirty="0"/>
          </a:p>
          <a:p>
            <a:r>
              <a:rPr lang="en-US" sz="1400" dirty="0"/>
              <a:t>Clean </a:t>
            </a:r>
            <a:r>
              <a:rPr lang="en-US" sz="1400" dirty="0" smtClean="0"/>
              <a:t>water.</a:t>
            </a:r>
            <a:endParaRPr lang="en-US" sz="1400" dirty="0"/>
          </a:p>
          <a:p>
            <a:r>
              <a:rPr lang="en-US" sz="1400" dirty="0"/>
              <a:t>An empty paper towel roll – helpful, but not </a:t>
            </a:r>
            <a:r>
              <a:rPr lang="en-US" sz="1400" dirty="0" smtClean="0"/>
              <a:t>essential</a:t>
            </a:r>
            <a:r>
              <a:rPr lang="en-US" sz="1400" dirty="0"/>
              <a:t>.</a:t>
            </a:r>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47</a:t>
            </a:fld>
            <a:endParaRPr lang="ru-RU" altLang="ru-RU"/>
          </a:p>
        </p:txBody>
      </p:sp>
      <p:pic>
        <p:nvPicPr>
          <p:cNvPr id="11" name="Picture 10"/>
          <p:cNvPicPr>
            <a:picLocks noChangeAspect="1"/>
          </p:cNvPicPr>
          <p:nvPr/>
        </p:nvPicPr>
        <p:blipFill>
          <a:blip r:embed="rId2"/>
          <a:stretch>
            <a:fillRect/>
          </a:stretch>
        </p:blipFill>
        <p:spPr>
          <a:xfrm>
            <a:off x="5124936" y="1204912"/>
            <a:ext cx="3549164" cy="2356867"/>
          </a:xfrm>
          <a:prstGeom prst="rect">
            <a:avLst/>
          </a:prstGeom>
        </p:spPr>
      </p:pic>
    </p:spTree>
    <p:extLst>
      <p:ext uri="{BB962C8B-B14F-4D97-AF65-F5344CB8AC3E}">
        <p14:creationId xmlns:p14="http://schemas.microsoft.com/office/powerpoint/2010/main" val="544240366"/>
      </p:ext>
    </p:extLst>
  </p:cSld>
  <p:clrMapOvr>
    <a:masterClrMapping/>
  </p:clrMapOvr>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1124"/>
            <a:ext cx="7342187" cy="857250"/>
          </a:xfrm>
        </p:spPr>
        <p:txBody>
          <a:bodyPr/>
          <a:lstStyle/>
          <a:p>
            <a:r>
              <a:rPr lang="en-US" sz="2800" dirty="0"/>
              <a:t>How Do Sediments Settle from Suspension?</a:t>
            </a:r>
          </a:p>
        </p:txBody>
      </p:sp>
      <p:sp>
        <p:nvSpPr>
          <p:cNvPr id="3" name="Content Placeholder 2"/>
          <p:cNvSpPr>
            <a:spLocks noGrp="1"/>
          </p:cNvSpPr>
          <p:nvPr>
            <p:ph idx="1"/>
          </p:nvPr>
        </p:nvSpPr>
        <p:spPr>
          <a:xfrm>
            <a:off x="1331913" y="1204912"/>
            <a:ext cx="4464223" cy="3743895"/>
          </a:xfrm>
        </p:spPr>
        <p:txBody>
          <a:bodyPr/>
          <a:lstStyle/>
          <a:p>
            <a:r>
              <a:rPr lang="en-US" sz="1400" dirty="0"/>
              <a:t>First, make your river. Start by tearing off a sheet of tin foil that is </a:t>
            </a:r>
            <a:r>
              <a:rPr lang="en-US" sz="1400" dirty="0" smtClean="0"/>
              <a:t>~3 </a:t>
            </a:r>
            <a:r>
              <a:rPr lang="en-US" sz="1400" dirty="0"/>
              <a:t>feet long. </a:t>
            </a:r>
            <a:endParaRPr lang="en-US" sz="1400" dirty="0" smtClean="0"/>
          </a:p>
          <a:p>
            <a:r>
              <a:rPr lang="en-US" sz="1400" dirty="0" smtClean="0"/>
              <a:t>Fold </a:t>
            </a:r>
            <a:r>
              <a:rPr lang="en-US" sz="1400" dirty="0"/>
              <a:t>the foil in half lengthwise.</a:t>
            </a:r>
          </a:p>
          <a:p>
            <a:r>
              <a:rPr lang="en-US" sz="1400" dirty="0"/>
              <a:t>Then fold it in half lengthwise again. This gives the foil enough thickness to hold its </a:t>
            </a:r>
            <a:r>
              <a:rPr lang="en-US" sz="1400" dirty="0" smtClean="0"/>
              <a:t>shape.</a:t>
            </a:r>
            <a:endParaRPr lang="en-US" sz="1400" dirty="0"/>
          </a:p>
          <a:p>
            <a:endParaRPr lang="en-US" sz="1400" dirty="0"/>
          </a:p>
          <a:p>
            <a:endParaRPr lang="en-US" sz="1800"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48</a:t>
            </a:fld>
            <a:endParaRPr lang="ru-RU" altLang="ru-RU"/>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012160" y="879500"/>
            <a:ext cx="2541960" cy="1906470"/>
          </a:xfrm>
          <a:prstGeom prst="rect">
            <a:avLst/>
          </a:prstGeom>
        </p:spPr>
      </p:pic>
      <p:pic>
        <p:nvPicPr>
          <p:cNvPr id="7" name="Picture 6"/>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002908" y="2819375"/>
            <a:ext cx="2551212" cy="1913409"/>
          </a:xfrm>
          <a:prstGeom prst="rect">
            <a:avLst/>
          </a:prstGeom>
        </p:spPr>
      </p:pic>
    </p:spTree>
    <p:extLst>
      <p:ext uri="{BB962C8B-B14F-4D97-AF65-F5344CB8AC3E}">
        <p14:creationId xmlns:p14="http://schemas.microsoft.com/office/powerpoint/2010/main" val="3558137270"/>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1124"/>
            <a:ext cx="7342187" cy="857250"/>
          </a:xfrm>
        </p:spPr>
        <p:txBody>
          <a:bodyPr/>
          <a:lstStyle/>
          <a:p>
            <a:r>
              <a:rPr lang="en-US" sz="2800" dirty="0"/>
              <a:t>How Do Sediments Settle from Suspension?</a:t>
            </a:r>
          </a:p>
        </p:txBody>
      </p:sp>
      <p:sp>
        <p:nvSpPr>
          <p:cNvPr id="3" name="Content Placeholder 2"/>
          <p:cNvSpPr>
            <a:spLocks noGrp="1"/>
          </p:cNvSpPr>
          <p:nvPr>
            <p:ph idx="1"/>
          </p:nvPr>
        </p:nvSpPr>
        <p:spPr>
          <a:xfrm>
            <a:off x="1331913" y="1204912"/>
            <a:ext cx="4464223" cy="3743895"/>
          </a:xfrm>
        </p:spPr>
        <p:txBody>
          <a:bodyPr/>
          <a:lstStyle/>
          <a:p>
            <a:r>
              <a:rPr lang="en-US" sz="1400" dirty="0"/>
              <a:t>To get a nice even river shape, it can be helpful to fold the foil around an empty paper towel roll</a:t>
            </a:r>
            <a:r>
              <a:rPr lang="en-US" sz="1400" dirty="0" smtClean="0"/>
              <a:t>.</a:t>
            </a:r>
          </a:p>
          <a:p>
            <a:r>
              <a:rPr lang="en-US" sz="1400" dirty="0"/>
              <a:t>Then, start shaping the foil to make a river with curves in it.</a:t>
            </a:r>
          </a:p>
          <a:p>
            <a:r>
              <a:rPr lang="en-US" sz="1400" dirty="0"/>
              <a:t>You’ll want the bottom of your river to be as flat as possible. For this experiment, we are testing the effect of the curves. We don’t want the elevation of the river bed to be a factor!</a:t>
            </a:r>
          </a:p>
          <a:p>
            <a:r>
              <a:rPr lang="en-US" sz="1400" b="1" dirty="0"/>
              <a:t>NOTE: You don’t want the curves to be NARROWER than the rest of the river. </a:t>
            </a:r>
            <a:r>
              <a:rPr lang="en-US" sz="1400" dirty="0"/>
              <a:t>Narrow spots will make the river speed up, or if they are really narrow they may cause the water to pool behind them. Try to make your river a uniform width.</a:t>
            </a:r>
          </a:p>
          <a:p>
            <a:endParaRPr lang="en-US" sz="1400" dirty="0" smtClean="0"/>
          </a:p>
          <a:p>
            <a:endParaRPr lang="en-US" sz="1400" dirty="0"/>
          </a:p>
          <a:p>
            <a:endParaRPr lang="en-US" sz="1800"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49</a:t>
            </a:fld>
            <a:endParaRPr lang="ru-RU" altLang="ru-RU"/>
          </a:p>
        </p:txBody>
      </p:sp>
      <p:pic>
        <p:nvPicPr>
          <p:cNvPr id="5" name="Picture 4"/>
          <p:cNvPicPr>
            <a:picLocks noChangeAspect="1"/>
          </p:cNvPicPr>
          <p:nvPr/>
        </p:nvPicPr>
        <p:blipFill rotWithShape="1">
          <a:blip r:embed="rId2" cstate="print">
            <a:extLst>
              <a:ext uri="{28A0092B-C50C-407E-A947-70E740481C1C}">
                <a14:useLocalDpi xmlns:a14="http://schemas.microsoft.com/office/drawing/2010/main" val="0"/>
              </a:ext>
            </a:extLst>
          </a:blip>
          <a:srcRect b="11290"/>
          <a:stretch/>
        </p:blipFill>
        <p:spPr>
          <a:xfrm>
            <a:off x="6002908" y="858374"/>
            <a:ext cx="2551212" cy="1697386"/>
          </a:xfrm>
          <a:prstGeom prst="rect">
            <a:avLst/>
          </a:prstGeom>
        </p:spPr>
      </p:pic>
      <p:pic>
        <p:nvPicPr>
          <p:cNvPr id="8" name="Picture 7"/>
          <p:cNvPicPr>
            <a:picLocks noChangeAspect="1"/>
          </p:cNvPicPr>
          <p:nvPr/>
        </p:nvPicPr>
        <p:blipFill rotWithShape="1">
          <a:blip r:embed="rId3">
            <a:extLst>
              <a:ext uri="{28A0092B-C50C-407E-A947-70E740481C1C}">
                <a14:useLocalDpi xmlns:a14="http://schemas.microsoft.com/office/drawing/2010/main" val="0"/>
              </a:ext>
            </a:extLst>
          </a:blip>
          <a:srcRect t="27076" b="5288"/>
          <a:stretch/>
        </p:blipFill>
        <p:spPr>
          <a:xfrm>
            <a:off x="6002908" y="2572543"/>
            <a:ext cx="2551212" cy="2300667"/>
          </a:xfrm>
          <a:prstGeom prst="rect">
            <a:avLst/>
          </a:prstGeom>
        </p:spPr>
      </p:pic>
    </p:spTree>
    <p:extLst>
      <p:ext uri="{BB962C8B-B14F-4D97-AF65-F5344CB8AC3E}">
        <p14:creationId xmlns:p14="http://schemas.microsoft.com/office/powerpoint/2010/main" val="797247616"/>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ko-KR" dirty="0">
                <a:ea typeface="굴림" pitchFamily="34" charset="-127"/>
              </a:rPr>
              <a:t>Geology Merit Badge Requirements</a:t>
            </a:r>
            <a:endParaRPr lang="en-US" dirty="0"/>
          </a:p>
        </p:txBody>
      </p:sp>
      <p:sp>
        <p:nvSpPr>
          <p:cNvPr id="8" name="Content Placeholder 7"/>
          <p:cNvSpPr>
            <a:spLocks noGrp="1"/>
          </p:cNvSpPr>
          <p:nvPr>
            <p:ph idx="1"/>
          </p:nvPr>
        </p:nvSpPr>
        <p:spPr/>
        <p:txBody>
          <a:bodyPr>
            <a:normAutofit lnSpcReduction="10000"/>
          </a:bodyPr>
          <a:lstStyle/>
          <a:p>
            <a:pPr marL="342991" indent="-342991">
              <a:buFont typeface="+mj-lt"/>
              <a:buAutoNum type="arabicPeriod" startAt="5"/>
            </a:pPr>
            <a:r>
              <a:rPr lang="en-US" sz="1650" dirty="0"/>
              <a:t>Do ONE of the following (a OR b OR c OR d):</a:t>
            </a:r>
          </a:p>
          <a:p>
            <a:pPr marL="600235" lvl="1" indent="-257244">
              <a:buFont typeface="+mj-lt"/>
              <a:buAutoNum type="alphaLcPeriod" startAt="2"/>
            </a:pPr>
            <a:r>
              <a:rPr lang="en-US" sz="1350" dirty="0"/>
              <a:t>Energy Resources Option</a:t>
            </a:r>
          </a:p>
          <a:p>
            <a:pPr marL="943226" lvl="2" indent="-257244">
              <a:buFont typeface="+mj-lt"/>
              <a:buAutoNum type="arabicPeriod"/>
            </a:pPr>
            <a:r>
              <a:rPr lang="en-US" sz="1200" dirty="0"/>
              <a:t>List the top five Earth resources used to generate electricity in the United States.</a:t>
            </a:r>
          </a:p>
          <a:p>
            <a:pPr marL="943226" lvl="2" indent="-257244">
              <a:buFont typeface="+mj-lt"/>
              <a:buAutoNum type="arabicPeriod"/>
            </a:pPr>
            <a:r>
              <a:rPr lang="en-US" sz="1200" dirty="0"/>
              <a:t>Discuss source rock, trap, and reservoir rock - the three components necessary for the occurrence of oil and gas underground.</a:t>
            </a:r>
          </a:p>
          <a:p>
            <a:pPr marL="943226" lvl="2" indent="-257244">
              <a:buFont typeface="+mj-lt"/>
              <a:buAutoNum type="arabicPeriod"/>
            </a:pPr>
            <a:r>
              <a:rPr lang="en-US" sz="1200" dirty="0"/>
              <a:t>Explain how each of the following items is used in subsurface exploration to locate oil or gas: reflection seismic, electric well logs, stratigraphic correlation, offshore platform, geologic map, subsurface structure map, subsurface </a:t>
            </a:r>
            <a:r>
              <a:rPr lang="en-US" sz="1200" dirty="0" err="1"/>
              <a:t>isopach</a:t>
            </a:r>
            <a:r>
              <a:rPr lang="en-US" sz="1200" dirty="0"/>
              <a:t> map, and core samples and cutting samples.</a:t>
            </a:r>
          </a:p>
          <a:p>
            <a:pPr marL="943226" lvl="2" indent="-257244">
              <a:buFont typeface="+mj-lt"/>
              <a:buAutoNum type="arabicPeriod"/>
            </a:pPr>
            <a:r>
              <a:rPr lang="en-US" sz="1200" dirty="0"/>
              <a:t>Using at least 20 data points provided by your counselor, create a subsurface structure map and use it to explain how subsurface geology maps are used to find oil, gas, or coal resources.</a:t>
            </a:r>
          </a:p>
          <a:p>
            <a:pPr marL="943226" lvl="2" indent="-257244">
              <a:buFont typeface="+mj-lt"/>
              <a:buAutoNum type="arabicPeriod"/>
            </a:pPr>
            <a:r>
              <a:rPr lang="en-US" sz="1200" dirty="0"/>
              <a:t>Do ONE of the following activities:</a:t>
            </a:r>
          </a:p>
          <a:p>
            <a:pPr lvl="3">
              <a:buFont typeface="+mj-lt"/>
              <a:buAutoNum type="alphaLcPeriod"/>
            </a:pPr>
            <a:r>
              <a:rPr lang="en-US" sz="1050" dirty="0"/>
              <a:t>Make a display or presentation showing how oil and gas or coal is found, extracted, and processed. You may use maps, books, articles from periodicals, and research found on the Internet (with your parent's permission). Share the display with your counselor or a small group (such as your class at school) in a five minute presentation.</a:t>
            </a:r>
          </a:p>
          <a:p>
            <a:pPr lvl="3">
              <a:buFont typeface="+mj-lt"/>
              <a:buAutoNum type="alphaLcPeriod"/>
            </a:pPr>
            <a:r>
              <a:rPr lang="en-US" sz="1050" dirty="0"/>
              <a:t>With your parent's and counselor's permission and assistance, arrange for a visit to an operating drilling rig. While there, talk with a geologist and ask to see what the geologist does onsite. Ask to see cutting samples taken at the site.</a:t>
            </a:r>
          </a:p>
        </p:txBody>
      </p:sp>
      <p:sp>
        <p:nvSpPr>
          <p:cNvPr id="3" name="Slide Number Placeholder 2"/>
          <p:cNvSpPr>
            <a:spLocks noGrp="1"/>
          </p:cNvSpPr>
          <p:nvPr>
            <p:ph type="sldNum" sz="quarter" idx="12"/>
          </p:nvPr>
        </p:nvSpPr>
        <p:spPr/>
        <p:txBody>
          <a:bodyPr/>
          <a:lstStyle/>
          <a:p>
            <a:fld id="{47EC126E-BE74-4B7F-BA1E-8E3957F0E8C4}" type="slidenum">
              <a:rPr lang="en-GB" altLang="ru-RU" smtClean="0"/>
              <a:pPr/>
              <a:t>5</a:t>
            </a:fld>
            <a:endParaRPr lang="en-GB" altLang="ru-RU"/>
          </a:p>
        </p:txBody>
      </p:sp>
      <p:pic>
        <p:nvPicPr>
          <p:cNvPr id="6" name="Picture 5">
            <a:extLst>
              <a:ext uri="{FF2B5EF4-FFF2-40B4-BE49-F238E27FC236}">
                <a16:creationId xmlns:a16="http://schemas.microsoft.com/office/drawing/2014/main" xmlns="" id="{D9A87135-CBEA-4EE5-B274-D8B240201F8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215578"/>
            <a:ext cx="771709" cy="771709"/>
          </a:xfrm>
          <a:prstGeom prst="rect">
            <a:avLst/>
          </a:prstGeom>
        </p:spPr>
      </p:pic>
    </p:spTree>
    <p:extLst>
      <p:ext uri="{BB962C8B-B14F-4D97-AF65-F5344CB8AC3E}">
        <p14:creationId xmlns:p14="http://schemas.microsoft.com/office/powerpoint/2010/main" val="2883067223"/>
      </p:ext>
    </p:extLst>
  </p:cSld>
  <p:clrMapOvr>
    <a:masterClrMapping/>
  </p:clrMapOvr>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1124"/>
            <a:ext cx="7342187" cy="857250"/>
          </a:xfrm>
        </p:spPr>
        <p:txBody>
          <a:bodyPr/>
          <a:lstStyle/>
          <a:p>
            <a:r>
              <a:rPr lang="en-US" sz="2800" dirty="0"/>
              <a:t>How Do Sediments Settle from Suspension?</a:t>
            </a:r>
          </a:p>
        </p:txBody>
      </p:sp>
      <p:sp>
        <p:nvSpPr>
          <p:cNvPr id="3" name="Content Placeholder 2"/>
          <p:cNvSpPr>
            <a:spLocks noGrp="1"/>
          </p:cNvSpPr>
          <p:nvPr>
            <p:ph idx="1"/>
          </p:nvPr>
        </p:nvSpPr>
        <p:spPr>
          <a:xfrm>
            <a:off x="1331913" y="1204912"/>
            <a:ext cx="3744143" cy="2591767"/>
          </a:xfrm>
        </p:spPr>
        <p:txBody>
          <a:bodyPr/>
          <a:lstStyle/>
          <a:p>
            <a:r>
              <a:rPr lang="en-US" sz="1400" dirty="0"/>
              <a:t>Once you’ve made your foil river, set it up at a slant by using a board to support it</a:t>
            </a:r>
            <a:r>
              <a:rPr lang="en-US" sz="1400" dirty="0" smtClean="0"/>
              <a:t>.</a:t>
            </a:r>
          </a:p>
          <a:p>
            <a:r>
              <a:rPr lang="en-US" sz="1400" dirty="0" smtClean="0"/>
              <a:t>Put </a:t>
            </a:r>
            <a:r>
              <a:rPr lang="en-US" sz="1400" dirty="0"/>
              <a:t>a couple small blocks of wood under one end of the board. You don’t want much of a slant! If the water moves too quickly, the sediment won’t deposit </a:t>
            </a:r>
            <a:r>
              <a:rPr lang="en-US" sz="1400" dirty="0" smtClean="0"/>
              <a:t>on </a:t>
            </a:r>
            <a:r>
              <a:rPr lang="en-US" sz="1400" dirty="0"/>
              <a:t>the river bottom.</a:t>
            </a:r>
          </a:p>
          <a:p>
            <a:endParaRPr lang="en-US" sz="1800"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50</a:t>
            </a:fld>
            <a:endParaRPr lang="ru-RU" altLang="ru-RU"/>
          </a:p>
        </p:txBody>
      </p:sp>
      <p:pic>
        <p:nvPicPr>
          <p:cNvPr id="8" name="Picture 7"/>
          <p:cNvPicPr>
            <a:picLocks noChangeAspect="1"/>
          </p:cNvPicPr>
          <p:nvPr/>
        </p:nvPicPr>
        <p:blipFill rotWithShape="1">
          <a:blip r:embed="rId2">
            <a:extLst>
              <a:ext uri="{28A0092B-C50C-407E-A947-70E740481C1C}">
                <a14:useLocalDpi xmlns:a14="http://schemas.microsoft.com/office/drawing/2010/main" val="0"/>
              </a:ext>
            </a:extLst>
          </a:blip>
          <a:srcRect b="7447"/>
          <a:stretch/>
        </p:blipFill>
        <p:spPr>
          <a:xfrm>
            <a:off x="5364088" y="1276400"/>
            <a:ext cx="3444474" cy="2125315"/>
          </a:xfrm>
          <a:prstGeom prst="rect">
            <a:avLst/>
          </a:prstGeom>
        </p:spPr>
      </p:pic>
    </p:spTree>
    <p:extLst>
      <p:ext uri="{BB962C8B-B14F-4D97-AF65-F5344CB8AC3E}">
        <p14:creationId xmlns:p14="http://schemas.microsoft.com/office/powerpoint/2010/main" val="415198087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1124"/>
            <a:ext cx="7342187" cy="857250"/>
          </a:xfrm>
        </p:spPr>
        <p:txBody>
          <a:bodyPr/>
          <a:lstStyle/>
          <a:p>
            <a:r>
              <a:rPr lang="en-US" sz="2800" dirty="0"/>
              <a:t>How Do Sediments Settle from Suspension?</a:t>
            </a:r>
          </a:p>
        </p:txBody>
      </p:sp>
      <p:sp>
        <p:nvSpPr>
          <p:cNvPr id="3" name="Content Placeholder 2"/>
          <p:cNvSpPr>
            <a:spLocks noGrp="1"/>
          </p:cNvSpPr>
          <p:nvPr>
            <p:ph idx="1"/>
          </p:nvPr>
        </p:nvSpPr>
        <p:spPr>
          <a:xfrm>
            <a:off x="1371262" y="780210"/>
            <a:ext cx="4464223" cy="3023816"/>
          </a:xfrm>
        </p:spPr>
        <p:txBody>
          <a:bodyPr/>
          <a:lstStyle/>
          <a:p>
            <a:r>
              <a:rPr lang="en-US" sz="1400" dirty="0"/>
              <a:t>Mix 1 teaspoon of sand</a:t>
            </a:r>
            <a:r>
              <a:rPr lang="en-US" sz="1400" dirty="0" smtClean="0"/>
              <a:t>, 1 </a:t>
            </a:r>
            <a:r>
              <a:rPr lang="en-US" sz="1400" dirty="0"/>
              <a:t>teaspoon of dirt, and 2 </a:t>
            </a:r>
            <a:r>
              <a:rPr lang="en-US" sz="1400" dirty="0" smtClean="0"/>
              <a:t>teaspoons of </a:t>
            </a:r>
            <a:r>
              <a:rPr lang="en-US" sz="1400" dirty="0"/>
              <a:t>gravel in approximately 2 </a:t>
            </a:r>
            <a:r>
              <a:rPr lang="en-US" sz="1400" dirty="0" smtClean="0"/>
              <a:t>cups of water in your jar and shake it up. Observe </a:t>
            </a:r>
            <a:r>
              <a:rPr lang="en-US" sz="1400" dirty="0"/>
              <a:t>if the sand</a:t>
            </a:r>
            <a:r>
              <a:rPr lang="en-US" sz="1400" dirty="0" smtClean="0"/>
              <a:t>, dirt</a:t>
            </a:r>
            <a:r>
              <a:rPr lang="en-US" sz="1400" dirty="0"/>
              <a:t>, and rocks are suspended </a:t>
            </a:r>
            <a:r>
              <a:rPr lang="en-US" sz="1400" dirty="0" smtClean="0"/>
              <a:t>in the </a:t>
            </a:r>
            <a:r>
              <a:rPr lang="en-US" sz="1400" dirty="0"/>
              <a:t>water</a:t>
            </a:r>
            <a:r>
              <a:rPr lang="en-US" sz="1400" dirty="0" smtClean="0"/>
              <a:t>.</a:t>
            </a:r>
          </a:p>
          <a:p>
            <a:r>
              <a:rPr lang="en-US" sz="1400" dirty="0" smtClean="0"/>
              <a:t>Then </a:t>
            </a:r>
            <a:r>
              <a:rPr lang="en-US" sz="1400" dirty="0"/>
              <a:t>pour the muddy water into your riverbed</a:t>
            </a:r>
            <a:r>
              <a:rPr lang="en-US" sz="1400" dirty="0" smtClean="0"/>
              <a:t>!</a:t>
            </a:r>
            <a:r>
              <a:rPr lang="en-US" sz="1400" b="1" dirty="0"/>
              <a:t> </a:t>
            </a:r>
            <a:endParaRPr lang="en-US" sz="1400" b="1" dirty="0" smtClean="0"/>
          </a:p>
          <a:p>
            <a:r>
              <a:rPr lang="en-US" sz="1400" b="1" dirty="0" smtClean="0"/>
              <a:t>You </a:t>
            </a:r>
            <a:r>
              <a:rPr lang="en-US" sz="1400" b="1" dirty="0"/>
              <a:t>can visibly see the water moving more slowly on the inside of the curves! </a:t>
            </a:r>
            <a:r>
              <a:rPr lang="en-US" sz="1400" dirty="0"/>
              <a:t>Watching larger pieces of sediment move along is helpful for observing the water speed</a:t>
            </a:r>
            <a:r>
              <a:rPr lang="en-US" sz="1400" dirty="0" smtClean="0"/>
              <a:t>.</a:t>
            </a:r>
          </a:p>
          <a:p>
            <a:r>
              <a:rPr lang="en-US" sz="1400" dirty="0" smtClean="0"/>
              <a:t>You will </a:t>
            </a:r>
            <a:r>
              <a:rPr lang="en-US" sz="1400" dirty="0"/>
              <a:t>see more sediment deposited on the insides of </a:t>
            </a:r>
            <a:r>
              <a:rPr lang="en-US" sz="1400" dirty="0" smtClean="0"/>
              <a:t>the </a:t>
            </a:r>
            <a:r>
              <a:rPr lang="en-US" sz="1400" dirty="0"/>
              <a:t>curves, but </a:t>
            </a:r>
            <a:r>
              <a:rPr lang="en-US" sz="1400" dirty="0" smtClean="0"/>
              <a:t>will you </a:t>
            </a:r>
            <a:r>
              <a:rPr lang="en-US" sz="1400" dirty="0"/>
              <a:t>get </a:t>
            </a:r>
            <a:r>
              <a:rPr lang="en-US" sz="1400" dirty="0" smtClean="0"/>
              <a:t>more </a:t>
            </a:r>
            <a:r>
              <a:rPr lang="en-US" sz="1400" dirty="0"/>
              <a:t>dramatic result with bigger </a:t>
            </a:r>
            <a:r>
              <a:rPr lang="en-US" sz="1400" dirty="0" smtClean="0"/>
              <a:t>curves?</a:t>
            </a:r>
          </a:p>
          <a:p>
            <a:r>
              <a:rPr lang="en-US" sz="1400" dirty="0" smtClean="0"/>
              <a:t>Try adjusting your river by making a bigger curve.</a:t>
            </a:r>
          </a:p>
          <a:p>
            <a:endParaRPr lang="en-US" sz="1800"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51</a:t>
            </a:fld>
            <a:endParaRPr lang="ru-RU" altLang="ru-RU"/>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940152" y="769078"/>
            <a:ext cx="2736896" cy="1824597"/>
          </a:xfrm>
          <a:prstGeom prst="rect">
            <a:avLst/>
          </a:prstGeom>
        </p:spPr>
      </p:pic>
      <p:pic>
        <p:nvPicPr>
          <p:cNvPr id="6" name="Picture 5"/>
          <p:cNvPicPr>
            <a:picLocks noChangeAspect="1"/>
          </p:cNvPicPr>
          <p:nvPr/>
        </p:nvPicPr>
        <p:blipFill rotWithShape="1">
          <a:blip r:embed="rId3" cstate="print">
            <a:extLst>
              <a:ext uri="{28A0092B-C50C-407E-A947-70E740481C1C}">
                <a14:useLocalDpi xmlns:a14="http://schemas.microsoft.com/office/drawing/2010/main" val="0"/>
              </a:ext>
            </a:extLst>
          </a:blip>
          <a:srcRect t="9413" b="6614"/>
          <a:stretch/>
        </p:blipFill>
        <p:spPr>
          <a:xfrm rot="16200000">
            <a:off x="6223185" y="2383310"/>
            <a:ext cx="2180582" cy="2746648"/>
          </a:xfrm>
          <a:prstGeom prst="rect">
            <a:avLst/>
          </a:prstGeom>
        </p:spPr>
      </p:pic>
    </p:spTree>
    <p:extLst>
      <p:ext uri="{BB962C8B-B14F-4D97-AF65-F5344CB8AC3E}">
        <p14:creationId xmlns:p14="http://schemas.microsoft.com/office/powerpoint/2010/main" val="277962474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1124"/>
            <a:ext cx="7342187" cy="857250"/>
          </a:xfrm>
        </p:spPr>
        <p:txBody>
          <a:bodyPr/>
          <a:lstStyle/>
          <a:p>
            <a:r>
              <a:rPr lang="en-US" sz="2800" dirty="0"/>
              <a:t>How Do Sediments Settle from Suspension?</a:t>
            </a:r>
          </a:p>
        </p:txBody>
      </p:sp>
      <p:sp>
        <p:nvSpPr>
          <p:cNvPr id="3" name="Content Placeholder 2"/>
          <p:cNvSpPr>
            <a:spLocks noGrp="1"/>
          </p:cNvSpPr>
          <p:nvPr>
            <p:ph idx="1"/>
          </p:nvPr>
        </p:nvSpPr>
        <p:spPr>
          <a:xfrm>
            <a:off x="1331913" y="916360"/>
            <a:ext cx="3744143" cy="2880319"/>
          </a:xfrm>
        </p:spPr>
        <p:txBody>
          <a:bodyPr/>
          <a:lstStyle/>
          <a:p>
            <a:r>
              <a:rPr lang="en-US" sz="1400" dirty="0" smtClean="0"/>
              <a:t>Try </a:t>
            </a:r>
            <a:r>
              <a:rPr lang="en-US" sz="1400" dirty="0"/>
              <a:t>several runs with </a:t>
            </a:r>
            <a:r>
              <a:rPr lang="en-US" sz="1400" dirty="0" smtClean="0"/>
              <a:t>your </a:t>
            </a:r>
            <a:r>
              <a:rPr lang="en-US" sz="1400" dirty="0"/>
              <a:t>muddy water river. </a:t>
            </a:r>
            <a:endParaRPr lang="en-US" sz="1400" dirty="0" smtClean="0"/>
          </a:p>
          <a:p>
            <a:r>
              <a:rPr lang="en-US" sz="1400" dirty="0" smtClean="0"/>
              <a:t>Where does the </a:t>
            </a:r>
            <a:r>
              <a:rPr lang="en-US" sz="1400" dirty="0"/>
              <a:t>sediment </a:t>
            </a:r>
            <a:r>
              <a:rPr lang="en-US" sz="1400" dirty="0" smtClean="0"/>
              <a:t>settle out?</a:t>
            </a:r>
            <a:endParaRPr lang="en-US" sz="1400" dirty="0"/>
          </a:p>
          <a:p>
            <a:r>
              <a:rPr lang="en-US" sz="1400" dirty="0" smtClean="0"/>
              <a:t>To </a:t>
            </a:r>
            <a:r>
              <a:rPr lang="en-US" sz="1400" dirty="0"/>
              <a:t>try </a:t>
            </a:r>
            <a:r>
              <a:rPr lang="en-US" sz="1400" dirty="0" smtClean="0"/>
              <a:t>additional runs on your river, rinse </a:t>
            </a:r>
            <a:r>
              <a:rPr lang="en-US" sz="1400" dirty="0"/>
              <a:t>it with clean water between </a:t>
            </a:r>
            <a:r>
              <a:rPr lang="en-US" sz="1400" dirty="0" smtClean="0"/>
              <a:t>runs.</a:t>
            </a:r>
            <a:endParaRPr lang="en-US" sz="1400" dirty="0"/>
          </a:p>
          <a:p>
            <a:r>
              <a:rPr lang="en-US" sz="1400" dirty="0"/>
              <a:t>What else </a:t>
            </a:r>
            <a:r>
              <a:rPr lang="en-US" sz="1400" dirty="0" smtClean="0"/>
              <a:t>causes </a:t>
            </a:r>
            <a:r>
              <a:rPr lang="en-US" sz="1400" dirty="0"/>
              <a:t>sediment to drop? </a:t>
            </a:r>
            <a:endParaRPr lang="en-US" sz="1400" dirty="0" smtClean="0"/>
          </a:p>
          <a:p>
            <a:r>
              <a:rPr lang="en-US" sz="1400" dirty="0" smtClean="0"/>
              <a:t>Foil wrinkles mimics rocks </a:t>
            </a:r>
            <a:r>
              <a:rPr lang="en-US" sz="1400" dirty="0"/>
              <a:t>and fallen tree branches that would </a:t>
            </a:r>
            <a:r>
              <a:rPr lang="en-US" sz="1400" dirty="0" smtClean="0"/>
              <a:t>be found on a river bed.</a:t>
            </a:r>
            <a:endParaRPr lang="en-US" sz="1400" dirty="0"/>
          </a:p>
          <a:p>
            <a:endParaRPr lang="en-US" sz="1800" dirty="0"/>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52</a:t>
            </a:fld>
            <a:endParaRPr lang="ru-RU" altLang="ru-RU"/>
          </a:p>
        </p:txBody>
      </p:sp>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292080" y="916360"/>
            <a:ext cx="3436640" cy="3436640"/>
          </a:xfrm>
          <a:prstGeom prst="rect">
            <a:avLst/>
          </a:prstGeom>
        </p:spPr>
      </p:pic>
    </p:spTree>
    <p:extLst>
      <p:ext uri="{BB962C8B-B14F-4D97-AF65-F5344CB8AC3E}">
        <p14:creationId xmlns:p14="http://schemas.microsoft.com/office/powerpoint/2010/main" val="351968156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sz="2800" dirty="0"/>
              <a:t>How Do Sediments </a:t>
            </a:r>
            <a:r>
              <a:rPr lang="en-US" sz="2800" dirty="0" smtClean="0"/>
              <a:t>Settle from </a:t>
            </a:r>
            <a:r>
              <a:rPr lang="en-US" sz="2800" dirty="0"/>
              <a:t>Suspension?</a:t>
            </a:r>
          </a:p>
        </p:txBody>
      </p:sp>
      <p:sp>
        <p:nvSpPr>
          <p:cNvPr id="6" name="Content Placeholder 5"/>
          <p:cNvSpPr>
            <a:spLocks noGrp="1"/>
          </p:cNvSpPr>
          <p:nvPr>
            <p:ph idx="1"/>
          </p:nvPr>
        </p:nvSpPr>
        <p:spPr>
          <a:xfrm>
            <a:off x="1331913" y="1204912"/>
            <a:ext cx="3600127" cy="3455863"/>
          </a:xfrm>
        </p:spPr>
        <p:txBody>
          <a:bodyPr/>
          <a:lstStyle/>
          <a:p>
            <a:pPr marL="0" indent="0">
              <a:buNone/>
            </a:pPr>
            <a:r>
              <a:rPr lang="en-US" sz="1800" dirty="0"/>
              <a:t>Try Testing </a:t>
            </a:r>
            <a:r>
              <a:rPr lang="en-US" sz="1800" dirty="0" smtClean="0"/>
              <a:t>Additional </a:t>
            </a:r>
            <a:r>
              <a:rPr lang="en-US" sz="1800" dirty="0"/>
              <a:t>Variables</a:t>
            </a:r>
          </a:p>
          <a:p>
            <a:r>
              <a:rPr lang="en-US" sz="1400" dirty="0"/>
              <a:t>Compare different water speeds by changing the slant of the board. How does this affect deposition of sediment throughout the river?</a:t>
            </a:r>
          </a:p>
          <a:p>
            <a:r>
              <a:rPr lang="en-US" sz="1400" dirty="0" smtClean="0"/>
              <a:t>Compare particle size by using just sandy </a:t>
            </a:r>
            <a:r>
              <a:rPr lang="en-US" sz="1400" dirty="0"/>
              <a:t>water </a:t>
            </a:r>
            <a:r>
              <a:rPr lang="en-US" sz="1400" dirty="0" smtClean="0"/>
              <a:t>and then </a:t>
            </a:r>
            <a:r>
              <a:rPr lang="en-US" sz="1400" dirty="0"/>
              <a:t>muddy water. What differences in sedimentation do you notice</a:t>
            </a:r>
            <a:r>
              <a:rPr lang="en-US" sz="1400" dirty="0" smtClean="0"/>
              <a:t>?</a:t>
            </a:r>
            <a:endParaRPr lang="en-US" sz="1400" dirty="0"/>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53</a:t>
            </a:fld>
            <a:endParaRPr lang="ru-RU" altLang="ru-RU"/>
          </a:p>
        </p:txBody>
      </p:sp>
      <p:pic>
        <p:nvPicPr>
          <p:cNvPr id="2" name="Picture 1"/>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135098" y="1204912"/>
            <a:ext cx="3551702" cy="2663776"/>
          </a:xfrm>
          <a:prstGeom prst="rect">
            <a:avLst/>
          </a:prstGeom>
        </p:spPr>
      </p:pic>
    </p:spTree>
    <p:extLst>
      <p:ext uri="{BB962C8B-B14F-4D97-AF65-F5344CB8AC3E}">
        <p14:creationId xmlns:p14="http://schemas.microsoft.com/office/powerpoint/2010/main" val="2227473446"/>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Do Sediments Settle from Suspension?</a:t>
            </a:r>
          </a:p>
        </p:txBody>
      </p:sp>
      <p:sp>
        <p:nvSpPr>
          <p:cNvPr id="3" name="Content Placeholder 2"/>
          <p:cNvSpPr>
            <a:spLocks noGrp="1"/>
          </p:cNvSpPr>
          <p:nvPr>
            <p:ph idx="1"/>
          </p:nvPr>
        </p:nvSpPr>
        <p:spPr>
          <a:xfrm>
            <a:off x="1331913" y="1204912"/>
            <a:ext cx="7354887" cy="3636963"/>
          </a:xfrm>
        </p:spPr>
        <p:txBody>
          <a:bodyPr/>
          <a:lstStyle/>
          <a:p>
            <a:pPr marL="0" indent="0">
              <a:buNone/>
            </a:pPr>
            <a:r>
              <a:rPr lang="en-US" sz="1800" dirty="0" smtClean="0"/>
              <a:t>Observations</a:t>
            </a:r>
            <a:endParaRPr lang="en-US" sz="1800" dirty="0"/>
          </a:p>
          <a:p>
            <a:pPr marL="457200" indent="-457200">
              <a:buFont typeface="+mj-lt"/>
              <a:buAutoNum type="arabicPeriod"/>
            </a:pPr>
            <a:r>
              <a:rPr lang="en-US" sz="1400" dirty="0" smtClean="0"/>
              <a:t>When </a:t>
            </a:r>
            <a:r>
              <a:rPr lang="en-US" sz="1400" dirty="0"/>
              <a:t>you </a:t>
            </a:r>
            <a:r>
              <a:rPr lang="en-US" sz="1400" dirty="0" smtClean="0"/>
              <a:t>mixed </a:t>
            </a:r>
            <a:r>
              <a:rPr lang="en-US" sz="1400" dirty="0"/>
              <a:t>the sand, dirt, and gravel in the water, </a:t>
            </a:r>
            <a:r>
              <a:rPr lang="en-US" sz="1400" dirty="0" smtClean="0"/>
              <a:t>did they </a:t>
            </a:r>
            <a:r>
              <a:rPr lang="en-US" sz="1400" dirty="0"/>
              <a:t>become suspended? What settled first after you </a:t>
            </a:r>
            <a:r>
              <a:rPr lang="en-US" sz="1400" dirty="0" smtClean="0"/>
              <a:t>stopped mixing</a:t>
            </a:r>
            <a:r>
              <a:rPr lang="en-US" sz="1400" dirty="0"/>
              <a:t>? What do you think would settle first in a streambed?</a:t>
            </a:r>
          </a:p>
          <a:p>
            <a:pPr marL="457200" indent="-457200">
              <a:buFont typeface="+mj-lt"/>
              <a:buAutoNum type="arabicPeriod"/>
            </a:pPr>
            <a:r>
              <a:rPr lang="en-US" sz="1400" dirty="0" smtClean="0"/>
              <a:t>When </a:t>
            </a:r>
            <a:r>
              <a:rPr lang="en-US" sz="1400" dirty="0"/>
              <a:t>you poured the mixture down the mountain </a:t>
            </a:r>
            <a:r>
              <a:rPr lang="en-US" sz="1400" dirty="0" smtClean="0"/>
              <a:t>slope, did </a:t>
            </a:r>
            <a:r>
              <a:rPr lang="en-US" sz="1400" dirty="0"/>
              <a:t>the sand, gravel, or dirt settle out first?</a:t>
            </a:r>
          </a:p>
          <a:p>
            <a:pPr marL="457200" indent="-457200">
              <a:buFont typeface="+mj-lt"/>
              <a:buAutoNum type="arabicPeriod"/>
            </a:pPr>
            <a:r>
              <a:rPr lang="en-US" sz="1400" dirty="0" smtClean="0"/>
              <a:t>Where </a:t>
            </a:r>
            <a:r>
              <a:rPr lang="en-US" sz="1400" dirty="0"/>
              <a:t>on the mountainside did the sand tend to settle, </a:t>
            </a:r>
            <a:r>
              <a:rPr lang="en-US" sz="1400" dirty="0" smtClean="0"/>
              <a:t>on the </a:t>
            </a:r>
            <a:r>
              <a:rPr lang="en-US" sz="1400" dirty="0"/>
              <a:t>point bar or the cut bank? Where did the gravel tend </a:t>
            </a:r>
            <a:r>
              <a:rPr lang="en-US" sz="1400" dirty="0" smtClean="0"/>
              <a:t>to settle</a:t>
            </a:r>
            <a:r>
              <a:rPr lang="en-US" sz="1400" dirty="0"/>
              <a:t>? Where did the dirt tend to settle?</a:t>
            </a:r>
          </a:p>
          <a:p>
            <a:pPr marL="457200" indent="-457200">
              <a:buFont typeface="+mj-lt"/>
              <a:buAutoNum type="arabicPeriod"/>
            </a:pPr>
            <a:r>
              <a:rPr lang="en-US" sz="1400" dirty="0" smtClean="0"/>
              <a:t>As </a:t>
            </a:r>
            <a:r>
              <a:rPr lang="en-US" sz="1400" dirty="0"/>
              <a:t>the incline increased and the mountain grew </a:t>
            </a:r>
            <a:r>
              <a:rPr lang="en-US" sz="1400" dirty="0" smtClean="0"/>
              <a:t>higher, what </a:t>
            </a:r>
            <a:r>
              <a:rPr lang="en-US" sz="1400" dirty="0"/>
              <a:t>happened to the amount of sediment that settled </a:t>
            </a:r>
            <a:r>
              <a:rPr lang="en-US" sz="1400" dirty="0" smtClean="0"/>
              <a:t>on the </a:t>
            </a:r>
            <a:r>
              <a:rPr lang="en-US" sz="1400" dirty="0"/>
              <a:t>mountainside?</a:t>
            </a:r>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54</a:t>
            </a:fld>
            <a:endParaRPr lang="ru-RU" altLang="ru-RU" dirty="0"/>
          </a:p>
        </p:txBody>
      </p:sp>
    </p:spTree>
    <p:extLst>
      <p:ext uri="{BB962C8B-B14F-4D97-AF65-F5344CB8AC3E}">
        <p14:creationId xmlns:p14="http://schemas.microsoft.com/office/powerpoint/2010/main" val="2401408109"/>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How Do Sediments Settle from Suspension?</a:t>
            </a:r>
          </a:p>
        </p:txBody>
      </p:sp>
      <p:sp>
        <p:nvSpPr>
          <p:cNvPr id="3" name="Content Placeholder 2"/>
          <p:cNvSpPr>
            <a:spLocks noGrp="1"/>
          </p:cNvSpPr>
          <p:nvPr>
            <p:ph idx="1"/>
          </p:nvPr>
        </p:nvSpPr>
        <p:spPr>
          <a:xfrm>
            <a:off x="1331913" y="1204912"/>
            <a:ext cx="4680247" cy="3671888"/>
          </a:xfrm>
        </p:spPr>
        <p:txBody>
          <a:bodyPr/>
          <a:lstStyle/>
          <a:p>
            <a:pPr marL="0" indent="0">
              <a:buNone/>
            </a:pPr>
            <a:r>
              <a:rPr lang="en-US" sz="1800" dirty="0" smtClean="0"/>
              <a:t>Conclusions</a:t>
            </a:r>
            <a:endParaRPr lang="en-US" sz="1800" dirty="0"/>
          </a:p>
          <a:p>
            <a:r>
              <a:rPr lang="en-US" sz="1400" dirty="0"/>
              <a:t>When searching for something in a river, be it oil in an </a:t>
            </a:r>
            <a:r>
              <a:rPr lang="en-US" sz="1400" dirty="0" smtClean="0"/>
              <a:t>ancient river </a:t>
            </a:r>
            <a:r>
              <a:rPr lang="en-US" sz="1400" dirty="0"/>
              <a:t>that flowed years ago, gold for the gold rush </a:t>
            </a:r>
            <a:r>
              <a:rPr lang="en-US" sz="1400" dirty="0" smtClean="0"/>
              <a:t>prospector, or </a:t>
            </a:r>
            <a:r>
              <a:rPr lang="en-US" sz="1400" dirty="0"/>
              <a:t>a dropped Scout compass in a stream, it is helpful to </a:t>
            </a:r>
            <a:r>
              <a:rPr lang="en-US" sz="1400" dirty="0" smtClean="0"/>
              <a:t>know where </a:t>
            </a:r>
            <a:r>
              <a:rPr lang="en-US" sz="1400" dirty="0"/>
              <a:t>heavier items settle when flowing downstream. </a:t>
            </a:r>
            <a:r>
              <a:rPr lang="en-US" sz="1400" dirty="0" smtClean="0"/>
              <a:t>Larger heavier </a:t>
            </a:r>
            <a:r>
              <a:rPr lang="en-US" sz="1400" dirty="0"/>
              <a:t>materials like rocks settle out first. The faster </a:t>
            </a:r>
            <a:r>
              <a:rPr lang="en-US" sz="1400" dirty="0" smtClean="0"/>
              <a:t>the stream </a:t>
            </a:r>
            <a:r>
              <a:rPr lang="en-US" sz="1400" dirty="0"/>
              <a:t>flows, the less the suspended solids settle out. </a:t>
            </a:r>
            <a:r>
              <a:rPr lang="en-US" sz="1400" dirty="0" smtClean="0"/>
              <a:t>The stream </a:t>
            </a:r>
            <a:r>
              <a:rPr lang="en-US" sz="1400" dirty="0"/>
              <a:t>moves more slowly when the mountainside is not </a:t>
            </a:r>
            <a:r>
              <a:rPr lang="en-US" sz="1400" dirty="0" smtClean="0"/>
              <a:t>as high</a:t>
            </a:r>
            <a:r>
              <a:rPr lang="en-US" sz="1400" dirty="0"/>
              <a:t>. Sediment of all sizes will settle out when they slow </a:t>
            </a:r>
            <a:r>
              <a:rPr lang="en-US" sz="1400" dirty="0" smtClean="0"/>
              <a:t>down going </a:t>
            </a:r>
            <a:r>
              <a:rPr lang="en-US" sz="1400" dirty="0"/>
              <a:t>around a point bar. Only the heaviest rocks will </a:t>
            </a:r>
            <a:r>
              <a:rPr lang="en-US" sz="1400" dirty="0" smtClean="0"/>
              <a:t>settle out </a:t>
            </a:r>
            <a:r>
              <a:rPr lang="en-US" sz="1400" dirty="0"/>
              <a:t>in a cut bank area. These same principles apply whether </a:t>
            </a:r>
            <a:r>
              <a:rPr lang="en-US" sz="1400" dirty="0" smtClean="0"/>
              <a:t>in a </a:t>
            </a:r>
            <a:r>
              <a:rPr lang="en-US" sz="1400" dirty="0"/>
              <a:t>raging river, a gurgling brook, or a straight or twisting stream.</a:t>
            </a:r>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55</a:t>
            </a:fld>
            <a:endParaRPr lang="ru-RU" altLang="ru-RU"/>
          </a:p>
        </p:txBody>
      </p:sp>
      <p:pic>
        <p:nvPicPr>
          <p:cNvPr id="5" name="Picture 4"/>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300192" y="1545276"/>
            <a:ext cx="2386608" cy="3012549"/>
          </a:xfrm>
          <a:prstGeom prst="rect">
            <a:avLst/>
          </a:prstGeom>
        </p:spPr>
      </p:pic>
    </p:spTree>
    <p:extLst>
      <p:ext uri="{BB962C8B-B14F-4D97-AF65-F5344CB8AC3E}">
        <p14:creationId xmlns:p14="http://schemas.microsoft.com/office/powerpoint/2010/main" val="649353893"/>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#5</a:t>
            </a:r>
          </a:p>
        </p:txBody>
      </p:sp>
      <p:sp>
        <p:nvSpPr>
          <p:cNvPr id="3" name="Content Placeholder 2"/>
          <p:cNvSpPr>
            <a:spLocks noGrp="1"/>
          </p:cNvSpPr>
          <p:nvPr>
            <p:ph idx="1"/>
          </p:nvPr>
        </p:nvSpPr>
        <p:spPr>
          <a:xfrm>
            <a:off x="1331913" y="1204912"/>
            <a:ext cx="7354887" cy="3671887"/>
          </a:xfrm>
        </p:spPr>
        <p:txBody>
          <a:bodyPr/>
          <a:lstStyle/>
          <a:p>
            <a:pPr marL="0" indent="0">
              <a:buNone/>
            </a:pPr>
            <a:r>
              <a:rPr lang="en-US" sz="1650" dirty="0"/>
              <a:t>Do all of the following:</a:t>
            </a:r>
          </a:p>
          <a:p>
            <a:pPr marL="600235" lvl="1" indent="-257244">
              <a:buFont typeface="+mj-lt"/>
              <a:buAutoNum type="alphaLcPeriod"/>
            </a:pPr>
            <a:r>
              <a:rPr lang="en-US" sz="1350" dirty="0"/>
              <a:t>Surface and Sedimentary Processes Option</a:t>
            </a:r>
          </a:p>
          <a:p>
            <a:pPr marL="943226" lvl="2" indent="-257244">
              <a:buFont typeface="+mj-lt"/>
              <a:buAutoNum type="arabicPeriod"/>
            </a:pPr>
            <a:r>
              <a:rPr lang="en-US" sz="1200" dirty="0"/>
              <a:t>Conduct an experiment approved by your counselor that demonstrates how sediments settle from suspension in water. Explain to your counselor what the exercise shows and why it is important.</a:t>
            </a:r>
          </a:p>
          <a:p>
            <a:pPr marL="943226" lvl="2" indent="-257244">
              <a:buFont typeface="+mj-lt"/>
              <a:buAutoNum type="arabicPeriod"/>
            </a:pPr>
            <a:r>
              <a:rPr lang="en-US" sz="1200" dirty="0">
                <a:solidFill>
                  <a:srgbClr val="C00000"/>
                </a:solidFill>
              </a:rPr>
              <a:t>Using topographical maps provided by your counselor, plot the stream gradients (different elevations divided by distance) for four different stream types (straight, meandering, dendritic, trellis). Explain which ones flow fastest and why, and which ones will carry larger grains of sediment and why.</a:t>
            </a:r>
          </a:p>
          <a:p>
            <a:pPr marL="943226" lvl="2" indent="-257244">
              <a:buFont typeface="+mj-lt"/>
              <a:buAutoNum type="arabicPeriod"/>
            </a:pPr>
            <a:r>
              <a:rPr lang="en-US" sz="1200" dirty="0"/>
              <a:t>On a stream diagram, show areas where you will ,find the following features: cut bank, fill bank, point bar, medial channel bars, lake delta. Describe the relative sediment grain size found in each feature.</a:t>
            </a:r>
          </a:p>
          <a:p>
            <a:pPr marL="943226" lvl="2" indent="-257244">
              <a:buFont typeface="+mj-lt"/>
              <a:buAutoNum type="arabicPeriod"/>
            </a:pPr>
            <a:r>
              <a:rPr lang="en-US" sz="1200" dirty="0"/>
              <a:t>Conduct an experiment approved by your counselor that shows how some sedimentary material carried by water may be too small for you to see without a magnifier.</a:t>
            </a:r>
          </a:p>
          <a:p>
            <a:pPr marL="943226" lvl="2" indent="-257244">
              <a:buFont typeface="+mj-lt"/>
              <a:buAutoNum type="arabicPeriod"/>
            </a:pPr>
            <a:r>
              <a:rPr lang="en-US" sz="1200" dirty="0"/>
              <a:t>Visit a nearby stream. Find clues that show the direction of water flow, even if the water is missing. Record your observations in a notebook, and sketch those clues you observe. Discuss your observations with your counselor.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39620"/>
            <a:ext cx="771709" cy="771709"/>
          </a:xfrm>
          <a:prstGeom prst="rect">
            <a:avLst/>
          </a:prstGeo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56</a:t>
            </a:fld>
            <a:endParaRPr lang="ru-RU" altLang="ru-RU"/>
          </a:p>
        </p:txBody>
      </p:sp>
    </p:spTree>
    <p:extLst>
      <p:ext uri="{BB962C8B-B14F-4D97-AF65-F5344CB8AC3E}">
        <p14:creationId xmlns:p14="http://schemas.microsoft.com/office/powerpoint/2010/main" val="3704344467"/>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Reading Topographic Maps </a:t>
            </a:r>
            <a:r>
              <a:rPr lang="en-US" sz="2600" dirty="0" smtClean="0"/>
              <a:t>for Stream </a:t>
            </a:r>
            <a:r>
              <a:rPr lang="en-US" sz="2600" dirty="0"/>
              <a:t>Gradient</a:t>
            </a:r>
          </a:p>
        </p:txBody>
      </p:sp>
      <p:sp>
        <p:nvSpPr>
          <p:cNvPr id="5" name="Content Placeholder 4"/>
          <p:cNvSpPr>
            <a:spLocks noGrp="1"/>
          </p:cNvSpPr>
          <p:nvPr>
            <p:ph idx="1"/>
          </p:nvPr>
        </p:nvSpPr>
        <p:spPr>
          <a:xfrm>
            <a:off x="1331913" y="3459550"/>
            <a:ext cx="6854676" cy="1394023"/>
          </a:xfrm>
        </p:spPr>
        <p:txBody>
          <a:bodyPr/>
          <a:lstStyle/>
          <a:p>
            <a:pPr marL="0" indent="0">
              <a:buNone/>
            </a:pPr>
            <a:r>
              <a:rPr lang="en-US" sz="1800" dirty="0"/>
              <a:t>Stream Patterns</a:t>
            </a:r>
          </a:p>
          <a:p>
            <a:r>
              <a:rPr lang="en-US" sz="1400" dirty="0"/>
              <a:t>The shape of a stream channel, or shape of the stream </a:t>
            </a:r>
            <a:r>
              <a:rPr lang="en-US" sz="1400" dirty="0" smtClean="0"/>
              <a:t>flow, also </a:t>
            </a:r>
            <a:r>
              <a:rPr lang="en-US" sz="1400" dirty="0"/>
              <a:t>can determine the strength of a stream’s energy. </a:t>
            </a:r>
            <a:endParaRPr lang="en-US" sz="1400" dirty="0" smtClean="0"/>
          </a:p>
          <a:p>
            <a:r>
              <a:rPr lang="en-US" sz="1400" dirty="0" smtClean="0"/>
              <a:t>A geologist can </a:t>
            </a:r>
            <a:r>
              <a:rPr lang="en-US" sz="1400" dirty="0"/>
              <a:t>predict the range of stream gradient and stream </a:t>
            </a:r>
            <a:r>
              <a:rPr lang="en-US" sz="1400" dirty="0" smtClean="0"/>
              <a:t>energy by </a:t>
            </a:r>
            <a:r>
              <a:rPr lang="en-US" sz="1400" dirty="0"/>
              <a:t>looking at a map or an aerial photograph.</a:t>
            </a:r>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57</a:t>
            </a:fld>
            <a:endParaRPr lang="ru-RU" altLang="ru-RU"/>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026136" y="982311"/>
            <a:ext cx="6160453" cy="2448272"/>
          </a:xfrm>
          <a:prstGeom prst="rect">
            <a:avLst/>
          </a:prstGeom>
        </p:spPr>
      </p:pic>
    </p:spTree>
    <p:extLst>
      <p:ext uri="{BB962C8B-B14F-4D97-AF65-F5344CB8AC3E}">
        <p14:creationId xmlns:p14="http://schemas.microsoft.com/office/powerpoint/2010/main" val="3657446392"/>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12153"/>
            <a:ext cx="7342187" cy="857250"/>
          </a:xfrm>
        </p:spPr>
        <p:txBody>
          <a:bodyPr/>
          <a:lstStyle/>
          <a:p>
            <a:r>
              <a:rPr lang="en-US" sz="2600" dirty="0"/>
              <a:t>Reading Topographic Maps </a:t>
            </a:r>
            <a:r>
              <a:rPr lang="en-US" sz="2600" dirty="0" smtClean="0"/>
              <a:t>for Stream </a:t>
            </a:r>
            <a:r>
              <a:rPr lang="en-US" sz="2600" dirty="0"/>
              <a:t>Gradient</a:t>
            </a:r>
          </a:p>
        </p:txBody>
      </p:sp>
      <p:sp>
        <p:nvSpPr>
          <p:cNvPr id="5" name="Content Placeholder 4"/>
          <p:cNvSpPr>
            <a:spLocks noGrp="1"/>
          </p:cNvSpPr>
          <p:nvPr>
            <p:ph idx="1"/>
          </p:nvPr>
        </p:nvSpPr>
        <p:spPr>
          <a:xfrm>
            <a:off x="1331913" y="845096"/>
            <a:ext cx="5472335" cy="4299991"/>
          </a:xfrm>
        </p:spPr>
        <p:txBody>
          <a:bodyPr/>
          <a:lstStyle/>
          <a:p>
            <a:pPr marL="0" indent="0">
              <a:buNone/>
            </a:pPr>
            <a:r>
              <a:rPr lang="en-US" sz="1800" dirty="0"/>
              <a:t>Straight Streams</a:t>
            </a:r>
          </a:p>
          <a:p>
            <a:r>
              <a:rPr lang="en-US" sz="1400" dirty="0"/>
              <a:t>When a stream flows in a channel without significant </a:t>
            </a:r>
            <a:r>
              <a:rPr lang="en-US" sz="1400" dirty="0" smtClean="0"/>
              <a:t>bends, geologists </a:t>
            </a:r>
            <a:r>
              <a:rPr lang="en-US" sz="1400" dirty="0"/>
              <a:t>say it flows </a:t>
            </a:r>
            <a:r>
              <a:rPr lang="en-US" sz="1400" i="1" dirty="0"/>
              <a:t>straight. </a:t>
            </a:r>
            <a:r>
              <a:rPr lang="en-US" sz="1400" dirty="0"/>
              <a:t>Most commonly a </a:t>
            </a:r>
            <a:r>
              <a:rPr lang="en-US" sz="1400" dirty="0" smtClean="0"/>
              <a:t>straight stream </a:t>
            </a:r>
            <a:r>
              <a:rPr lang="en-US" sz="1400" dirty="0"/>
              <a:t>is one that has so much energy and flows so </a:t>
            </a:r>
            <a:r>
              <a:rPr lang="en-US" sz="1400" dirty="0" smtClean="0"/>
              <a:t>fast that </a:t>
            </a:r>
            <a:r>
              <a:rPr lang="en-US" sz="1400" dirty="0"/>
              <a:t>it manages to erode its own channel regardless of </a:t>
            </a:r>
            <a:r>
              <a:rPr lang="en-US" sz="1400" dirty="0" smtClean="0"/>
              <a:t>rock type</a:t>
            </a:r>
            <a:r>
              <a:rPr lang="en-US" sz="1400" dirty="0"/>
              <a:t>. Straight streams tend to have steep sides and the </a:t>
            </a:r>
            <a:r>
              <a:rPr lang="en-US" sz="1400" dirty="0" smtClean="0"/>
              <a:t>most energy</a:t>
            </a:r>
            <a:r>
              <a:rPr lang="en-US" sz="1400" dirty="0"/>
              <a:t>. They can push large rocks and even boulders </a:t>
            </a:r>
            <a:r>
              <a:rPr lang="en-US" sz="1400" dirty="0" smtClean="0"/>
              <a:t>downhill. Straight </a:t>
            </a:r>
            <a:r>
              <a:rPr lang="en-US" sz="1400" dirty="0"/>
              <a:t>streams demonstrate the fastest stream velocity </a:t>
            </a:r>
            <a:r>
              <a:rPr lang="en-US" sz="1400" dirty="0" smtClean="0"/>
              <a:t>and usually </a:t>
            </a:r>
            <a:r>
              <a:rPr lang="en-US" sz="1400" dirty="0"/>
              <a:t>indicate that the stream is dropping fast from a </a:t>
            </a:r>
            <a:r>
              <a:rPr lang="en-US" sz="1400" dirty="0" smtClean="0"/>
              <a:t>higher elevation </a:t>
            </a:r>
            <a:r>
              <a:rPr lang="en-US" sz="1400" dirty="0"/>
              <a:t>to a lower </a:t>
            </a:r>
            <a:r>
              <a:rPr lang="en-US" sz="1400" dirty="0" smtClean="0"/>
              <a:t>elevation. The </a:t>
            </a:r>
            <a:r>
              <a:rPr lang="en-US" sz="1400" dirty="0"/>
              <a:t>stream shows you the direction of the downhill </a:t>
            </a:r>
            <a:r>
              <a:rPr lang="en-US" sz="1400" dirty="0" smtClean="0"/>
              <a:t>slope even </a:t>
            </a:r>
            <a:r>
              <a:rPr lang="en-US" sz="1400" dirty="0"/>
              <a:t>if you do not have a topographic map.</a:t>
            </a:r>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58</a:t>
            </a:fld>
            <a:endParaRPr lang="ru-RU" altLang="ru-RU"/>
          </a:p>
        </p:txBody>
      </p:sp>
      <p:pic>
        <p:nvPicPr>
          <p:cNvPr id="3" name="Picture 2"/>
          <p:cNvPicPr>
            <a:picLocks noChangeAspect="1"/>
          </p:cNvPicPr>
          <p:nvPr/>
        </p:nvPicPr>
        <p:blipFill>
          <a:blip r:embed="rId2"/>
          <a:stretch>
            <a:fillRect/>
          </a:stretch>
        </p:blipFill>
        <p:spPr>
          <a:xfrm>
            <a:off x="6633300" y="2712403"/>
            <a:ext cx="1973400" cy="1444800"/>
          </a:xfrm>
          <a:prstGeom prst="rect">
            <a:avLst/>
          </a:prstGeom>
        </p:spPr>
      </p:pic>
      <p:pic>
        <p:nvPicPr>
          <p:cNvPr id="4" name="Picture 3"/>
          <p:cNvPicPr>
            <a:picLocks noChangeAspect="1"/>
          </p:cNvPicPr>
          <p:nvPr/>
        </p:nvPicPr>
        <p:blipFill>
          <a:blip r:embed="rId3"/>
          <a:stretch>
            <a:fillRect/>
          </a:stretch>
        </p:blipFill>
        <p:spPr>
          <a:xfrm>
            <a:off x="7217364" y="845096"/>
            <a:ext cx="1435200" cy="1433600"/>
          </a:xfrm>
          <a:prstGeom prst="rect">
            <a:avLst/>
          </a:prstGeom>
        </p:spPr>
      </p:pic>
      <p:sp>
        <p:nvSpPr>
          <p:cNvPr id="6" name="Rectangle 5"/>
          <p:cNvSpPr/>
          <p:nvPr/>
        </p:nvSpPr>
        <p:spPr>
          <a:xfrm>
            <a:off x="6832739" y="2250513"/>
            <a:ext cx="2204450" cy="307777"/>
          </a:xfrm>
          <a:prstGeom prst="rect">
            <a:avLst/>
          </a:prstGeom>
        </p:spPr>
        <p:txBody>
          <a:bodyPr wrap="none">
            <a:spAutoFit/>
          </a:bodyPr>
          <a:lstStyle/>
          <a:p>
            <a:r>
              <a:rPr lang="en-US" sz="1400" b="0" dirty="0">
                <a:solidFill>
                  <a:srgbClr val="231F20"/>
                </a:solidFill>
                <a:latin typeface="Univers-Bold"/>
              </a:rPr>
              <a:t>Straight stream map view</a:t>
            </a:r>
            <a:endParaRPr lang="en-US" sz="1400" b="0" dirty="0"/>
          </a:p>
        </p:txBody>
      </p:sp>
      <p:sp>
        <p:nvSpPr>
          <p:cNvPr id="8" name="Rectangle 7"/>
          <p:cNvSpPr/>
          <p:nvPr/>
        </p:nvSpPr>
        <p:spPr>
          <a:xfrm>
            <a:off x="6319517" y="4254504"/>
            <a:ext cx="2771913" cy="307777"/>
          </a:xfrm>
          <a:prstGeom prst="rect">
            <a:avLst/>
          </a:prstGeom>
        </p:spPr>
        <p:txBody>
          <a:bodyPr wrap="none">
            <a:spAutoFit/>
          </a:bodyPr>
          <a:lstStyle/>
          <a:p>
            <a:r>
              <a:rPr lang="en-US" sz="1400" b="0" dirty="0">
                <a:solidFill>
                  <a:srgbClr val="231F20"/>
                </a:solidFill>
                <a:latin typeface="Univers-Bold"/>
              </a:rPr>
              <a:t>Straight stream perspective view</a:t>
            </a:r>
            <a:endParaRPr lang="en-US" sz="1400" b="0" dirty="0"/>
          </a:p>
        </p:txBody>
      </p:sp>
    </p:spTree>
    <p:extLst>
      <p:ext uri="{BB962C8B-B14F-4D97-AF65-F5344CB8AC3E}">
        <p14:creationId xmlns:p14="http://schemas.microsoft.com/office/powerpoint/2010/main" val="3932334536"/>
      </p:ext>
    </p:extLst>
  </p:cSld>
  <p:clrMapOvr>
    <a:masterClrMapping/>
  </p:clrMapOvr>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0"/>
            <a:ext cx="7342187" cy="857250"/>
          </a:xfrm>
        </p:spPr>
        <p:txBody>
          <a:bodyPr/>
          <a:lstStyle/>
          <a:p>
            <a:r>
              <a:rPr lang="en-US" sz="2600" dirty="0"/>
              <a:t>Reading Topographic Maps </a:t>
            </a:r>
            <a:r>
              <a:rPr lang="en-US" sz="2600" dirty="0" smtClean="0"/>
              <a:t>for Stream </a:t>
            </a:r>
            <a:r>
              <a:rPr lang="en-US" sz="2600" dirty="0"/>
              <a:t>Gradient</a:t>
            </a:r>
          </a:p>
        </p:txBody>
      </p:sp>
      <p:sp>
        <p:nvSpPr>
          <p:cNvPr id="5" name="Content Placeholder 4"/>
          <p:cNvSpPr>
            <a:spLocks noGrp="1"/>
          </p:cNvSpPr>
          <p:nvPr>
            <p:ph idx="1"/>
          </p:nvPr>
        </p:nvSpPr>
        <p:spPr>
          <a:xfrm>
            <a:off x="1331913" y="857250"/>
            <a:ext cx="5112295" cy="4184650"/>
          </a:xfrm>
        </p:spPr>
        <p:txBody>
          <a:bodyPr/>
          <a:lstStyle/>
          <a:p>
            <a:pPr marL="0" indent="0">
              <a:buNone/>
            </a:pPr>
            <a:r>
              <a:rPr lang="en-US" sz="1800" dirty="0"/>
              <a:t>Meandering Streams</a:t>
            </a:r>
          </a:p>
          <a:p>
            <a:r>
              <a:rPr lang="en-US" sz="1400" dirty="0"/>
              <a:t>Meandering streams </a:t>
            </a:r>
            <a:r>
              <a:rPr lang="en-US" sz="1400" dirty="0" smtClean="0"/>
              <a:t>twist </a:t>
            </a:r>
            <a:r>
              <a:rPr lang="en-US" sz="1400" dirty="0"/>
              <a:t>and turn </a:t>
            </a:r>
            <a:r>
              <a:rPr lang="en-US" sz="1400" dirty="0" smtClean="0"/>
              <a:t>in a </a:t>
            </a:r>
            <a:r>
              <a:rPr lang="en-US" sz="1400" dirty="0"/>
              <a:t>snakelike </a:t>
            </a:r>
            <a:r>
              <a:rPr lang="en-US" sz="1400" dirty="0" smtClean="0"/>
              <a:t>pattern, usually </a:t>
            </a:r>
            <a:r>
              <a:rPr lang="en-US" sz="1400" dirty="0"/>
              <a:t>in wide, </a:t>
            </a:r>
            <a:r>
              <a:rPr lang="en-US" sz="1400" dirty="0" smtClean="0"/>
              <a:t>flat areas</a:t>
            </a:r>
            <a:r>
              <a:rPr lang="en-US" sz="1400" dirty="0"/>
              <a:t>. When a stream gradient is low, the stream slows </a:t>
            </a:r>
            <a:r>
              <a:rPr lang="en-US" sz="1400" dirty="0" smtClean="0"/>
              <a:t>down. Then </a:t>
            </a:r>
            <a:r>
              <a:rPr lang="en-US" sz="1400" dirty="0"/>
              <a:t>external factors, like friction between the water and </a:t>
            </a:r>
            <a:r>
              <a:rPr lang="en-US" sz="1400" dirty="0" smtClean="0"/>
              <a:t>the bank </a:t>
            </a:r>
            <a:r>
              <a:rPr lang="en-US" sz="1400" dirty="0"/>
              <a:t>or channel bottom, also can affect stream flow. </a:t>
            </a:r>
            <a:r>
              <a:rPr lang="en-US" sz="1400" dirty="0" smtClean="0"/>
              <a:t>Meandering, curving </a:t>
            </a:r>
            <a:r>
              <a:rPr lang="en-US" sz="1400" dirty="0"/>
              <a:t>streams occur where the water current is not </a:t>
            </a:r>
            <a:r>
              <a:rPr lang="en-US" sz="1400" dirty="0" smtClean="0"/>
              <a:t>strong enough </a:t>
            </a:r>
            <a:r>
              <a:rPr lang="en-US" sz="1400" dirty="0"/>
              <a:t>to force its way directly to base level, but only </a:t>
            </a:r>
            <a:r>
              <a:rPr lang="en-US" sz="1400" dirty="0" smtClean="0"/>
              <a:t>plays back </a:t>
            </a:r>
            <a:r>
              <a:rPr lang="en-US" sz="1400" dirty="0"/>
              <a:t>and forth across a (mostly) flat area. Meandering </a:t>
            </a:r>
            <a:r>
              <a:rPr lang="en-US" sz="1400" dirty="0" smtClean="0"/>
              <a:t>streams are </a:t>
            </a:r>
            <a:r>
              <a:rPr lang="en-US" sz="1400" dirty="0"/>
              <a:t>often close to a larger body of water (base level) like </a:t>
            </a:r>
            <a:r>
              <a:rPr lang="en-US" sz="1400" dirty="0" smtClean="0"/>
              <a:t>a lake</a:t>
            </a:r>
            <a:r>
              <a:rPr lang="en-US" sz="1400" dirty="0"/>
              <a:t>, ocean, or a larger </a:t>
            </a:r>
            <a:r>
              <a:rPr lang="en-US" sz="1400" dirty="0" smtClean="0"/>
              <a:t>river. In </a:t>
            </a:r>
            <a:r>
              <a:rPr lang="en-US" sz="1400" dirty="0"/>
              <a:t>time, this action is exaggerated. The slower zone </a:t>
            </a:r>
            <a:r>
              <a:rPr lang="en-US" sz="1400" dirty="0" smtClean="0"/>
              <a:t>in the </a:t>
            </a:r>
            <a:r>
              <a:rPr lang="en-US" sz="1400" dirty="0"/>
              <a:t>stream begins to drop grains of sediment, which makes </a:t>
            </a:r>
            <a:r>
              <a:rPr lang="en-US" sz="1400" dirty="0" smtClean="0"/>
              <a:t>the channel </a:t>
            </a:r>
            <a:r>
              <a:rPr lang="en-US" sz="1400" dirty="0"/>
              <a:t>shallower as it fills the channel bottom. In a </a:t>
            </a:r>
            <a:r>
              <a:rPr lang="en-US" sz="1400" dirty="0" smtClean="0"/>
              <a:t>shallow channel</a:t>
            </a:r>
            <a:r>
              <a:rPr lang="en-US" sz="1400" dirty="0"/>
              <a:t>, the water flow spreads across more area and </a:t>
            </a:r>
            <a:r>
              <a:rPr lang="en-US" sz="1400" dirty="0" smtClean="0"/>
              <a:t>creates more </a:t>
            </a:r>
            <a:r>
              <a:rPr lang="en-US" sz="1400" dirty="0"/>
              <a:t>friction, which slows the water even more, and so </a:t>
            </a:r>
            <a:r>
              <a:rPr lang="en-US" sz="1400" dirty="0" smtClean="0"/>
              <a:t>on. Meandering </a:t>
            </a:r>
            <a:r>
              <a:rPr lang="en-US" sz="1400" dirty="0"/>
              <a:t>streams tend to have the slowest flow and </a:t>
            </a:r>
            <a:r>
              <a:rPr lang="en-US" sz="1400" dirty="0" smtClean="0"/>
              <a:t>the lowest </a:t>
            </a:r>
            <a:r>
              <a:rPr lang="en-US" sz="1400" dirty="0"/>
              <a:t>stream gradient (energy level).</a:t>
            </a:r>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59</a:t>
            </a:fld>
            <a:endParaRPr lang="ru-RU" altLang="ru-RU"/>
          </a:p>
        </p:txBody>
      </p:sp>
      <p:pic>
        <p:nvPicPr>
          <p:cNvPr id="3" name="Picture 2"/>
          <p:cNvPicPr>
            <a:picLocks noChangeAspect="1"/>
          </p:cNvPicPr>
          <p:nvPr/>
        </p:nvPicPr>
        <p:blipFill>
          <a:blip r:embed="rId2"/>
          <a:stretch>
            <a:fillRect/>
          </a:stretch>
        </p:blipFill>
        <p:spPr>
          <a:xfrm>
            <a:off x="6804248" y="2948258"/>
            <a:ext cx="1973400" cy="1444800"/>
          </a:xfrm>
          <a:prstGeom prst="rect">
            <a:avLst/>
          </a:prstGeom>
        </p:spPr>
      </p:pic>
      <p:pic>
        <p:nvPicPr>
          <p:cNvPr id="4" name="Picture 3"/>
          <p:cNvPicPr>
            <a:picLocks noChangeAspect="1"/>
          </p:cNvPicPr>
          <p:nvPr/>
        </p:nvPicPr>
        <p:blipFill>
          <a:blip r:embed="rId3"/>
          <a:stretch>
            <a:fillRect/>
          </a:stretch>
        </p:blipFill>
        <p:spPr>
          <a:xfrm>
            <a:off x="7073348" y="867164"/>
            <a:ext cx="1435200" cy="1433600"/>
          </a:xfrm>
          <a:prstGeom prst="rect">
            <a:avLst/>
          </a:prstGeom>
        </p:spPr>
      </p:pic>
      <p:sp>
        <p:nvSpPr>
          <p:cNvPr id="6" name="Rectangle 5"/>
          <p:cNvSpPr/>
          <p:nvPr/>
        </p:nvSpPr>
        <p:spPr>
          <a:xfrm>
            <a:off x="6525217" y="2295258"/>
            <a:ext cx="2531462" cy="307777"/>
          </a:xfrm>
          <a:prstGeom prst="rect">
            <a:avLst/>
          </a:prstGeom>
        </p:spPr>
        <p:txBody>
          <a:bodyPr wrap="none">
            <a:spAutoFit/>
          </a:bodyPr>
          <a:lstStyle/>
          <a:p>
            <a:r>
              <a:rPr lang="en-US" sz="1400" b="0" dirty="0">
                <a:solidFill>
                  <a:srgbClr val="231F20"/>
                </a:solidFill>
                <a:latin typeface="Univers-Bold"/>
              </a:rPr>
              <a:t>Meandering stream map view</a:t>
            </a:r>
            <a:endParaRPr lang="en-US" sz="1400" b="0" dirty="0"/>
          </a:p>
        </p:txBody>
      </p:sp>
      <p:sp>
        <p:nvSpPr>
          <p:cNvPr id="8" name="Rectangle 7"/>
          <p:cNvSpPr/>
          <p:nvPr/>
        </p:nvSpPr>
        <p:spPr>
          <a:xfrm>
            <a:off x="6070537" y="4385715"/>
            <a:ext cx="3098925" cy="307777"/>
          </a:xfrm>
          <a:prstGeom prst="rect">
            <a:avLst/>
          </a:prstGeom>
        </p:spPr>
        <p:txBody>
          <a:bodyPr wrap="none">
            <a:spAutoFit/>
          </a:bodyPr>
          <a:lstStyle/>
          <a:p>
            <a:r>
              <a:rPr lang="en-US" sz="1400" b="0" dirty="0">
                <a:solidFill>
                  <a:srgbClr val="231F20"/>
                </a:solidFill>
                <a:latin typeface="Univers-Bold"/>
              </a:rPr>
              <a:t>Meandering stream perspective view</a:t>
            </a:r>
            <a:endParaRPr lang="en-US" sz="1400" b="0" dirty="0"/>
          </a:p>
        </p:txBody>
      </p:sp>
    </p:spTree>
    <p:extLst>
      <p:ext uri="{BB962C8B-B14F-4D97-AF65-F5344CB8AC3E}">
        <p14:creationId xmlns:p14="http://schemas.microsoft.com/office/powerpoint/2010/main" val="733421546"/>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ko-KR" dirty="0">
                <a:ea typeface="굴림" pitchFamily="34" charset="-127"/>
              </a:rPr>
              <a:t>Geology Merit Badge Requirements</a:t>
            </a:r>
            <a:endParaRPr lang="en-US" dirty="0"/>
          </a:p>
        </p:txBody>
      </p:sp>
      <p:sp>
        <p:nvSpPr>
          <p:cNvPr id="8" name="Content Placeholder 7"/>
          <p:cNvSpPr>
            <a:spLocks noGrp="1"/>
          </p:cNvSpPr>
          <p:nvPr>
            <p:ph idx="1"/>
          </p:nvPr>
        </p:nvSpPr>
        <p:spPr/>
        <p:txBody>
          <a:bodyPr>
            <a:normAutofit/>
          </a:bodyPr>
          <a:lstStyle/>
          <a:p>
            <a:pPr marL="342991" indent="-342991">
              <a:buFont typeface="+mj-lt"/>
              <a:buAutoNum type="arabicPeriod" startAt="5"/>
            </a:pPr>
            <a:r>
              <a:rPr lang="en-US" sz="1650" dirty="0"/>
              <a:t>Do ONE of the following (a OR b OR c OR d):</a:t>
            </a:r>
          </a:p>
          <a:p>
            <a:pPr marL="514487" lvl="1" indent="-171496">
              <a:buFont typeface="+mj-lt"/>
              <a:buAutoNum type="alphaLcPeriod" startAt="3"/>
            </a:pPr>
            <a:r>
              <a:rPr lang="en-US" sz="1350" dirty="0"/>
              <a:t>Mineral Resources Option</a:t>
            </a:r>
          </a:p>
          <a:p>
            <a:pPr lvl="2">
              <a:buFont typeface="+mj-lt"/>
              <a:buAutoNum type="arabicPeriod"/>
            </a:pPr>
            <a:r>
              <a:rPr lang="en-US" sz="1200" dirty="0"/>
              <a:t>Define rock. Discuss the three classes of rocks including their origin and characteristics.</a:t>
            </a:r>
          </a:p>
          <a:p>
            <a:pPr lvl="2">
              <a:buFont typeface="+mj-lt"/>
              <a:buAutoNum type="arabicPeriod"/>
            </a:pPr>
            <a:r>
              <a:rPr lang="en-US" sz="1200" dirty="0"/>
              <a:t>Define mineral. Discuss the origin of minerals and their chemical composition and identification properties, including hardness, specific gravity, color, streak, cleavage, luster, and crystal form.</a:t>
            </a:r>
          </a:p>
          <a:p>
            <a:pPr lvl="2">
              <a:buFont typeface="+mj-lt"/>
              <a:buAutoNum type="arabicPeriod"/>
            </a:pPr>
            <a:r>
              <a:rPr lang="en-US" sz="1200" dirty="0"/>
              <a:t>Do ONE of the following:</a:t>
            </a:r>
          </a:p>
          <a:p>
            <a:pPr lvl="3">
              <a:buFont typeface="+mj-lt"/>
              <a:buAutoNum type="alphaLcPeriod"/>
            </a:pPr>
            <a:r>
              <a:rPr lang="en-US" sz="1125" dirty="0"/>
              <a:t>Collect 10 different rocks or minerals. Record in a notebook where you obtained (found, bought, traded) each one. Label each specimen, identify its class and origin, determine its chemical composition, and list its physical properties. Share your collection with your counselor.</a:t>
            </a:r>
          </a:p>
          <a:p>
            <a:pPr lvl="3">
              <a:buFont typeface="+mj-lt"/>
              <a:buAutoNum type="alphaLcPeriod"/>
            </a:pPr>
            <a:r>
              <a:rPr lang="en-US" sz="1125" dirty="0"/>
              <a:t>With your counselor's assistance, identify 15 different rocks and minerals. List the name of each specimen, tell whether it is a rock or mineral, and give the name of its class (if it is a rock) or list its identifying physical properties (if it is a mineral).</a:t>
            </a:r>
          </a:p>
        </p:txBody>
      </p:sp>
      <p:sp>
        <p:nvSpPr>
          <p:cNvPr id="3" name="Slide Number Placeholder 2"/>
          <p:cNvSpPr>
            <a:spLocks noGrp="1"/>
          </p:cNvSpPr>
          <p:nvPr>
            <p:ph type="sldNum" sz="quarter" idx="12"/>
          </p:nvPr>
        </p:nvSpPr>
        <p:spPr/>
        <p:txBody>
          <a:bodyPr/>
          <a:lstStyle/>
          <a:p>
            <a:fld id="{47EC126E-BE74-4B7F-BA1E-8E3957F0E8C4}" type="slidenum">
              <a:rPr lang="en-GB" altLang="ru-RU" smtClean="0"/>
              <a:pPr/>
              <a:t>6</a:t>
            </a:fld>
            <a:endParaRPr lang="en-GB" altLang="ru-RU"/>
          </a:p>
        </p:txBody>
      </p:sp>
      <p:pic>
        <p:nvPicPr>
          <p:cNvPr id="6" name="Picture 5">
            <a:extLst>
              <a:ext uri="{FF2B5EF4-FFF2-40B4-BE49-F238E27FC236}">
                <a16:creationId xmlns:a16="http://schemas.microsoft.com/office/drawing/2014/main" xmlns="" id="{D2D1A579-D85D-4995-AFC5-542FC85586AB}"/>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215578"/>
            <a:ext cx="771709" cy="771709"/>
          </a:xfrm>
          <a:prstGeom prst="rect">
            <a:avLst/>
          </a:prstGeom>
        </p:spPr>
      </p:pic>
    </p:spTree>
    <p:extLst>
      <p:ext uri="{BB962C8B-B14F-4D97-AF65-F5344CB8AC3E}">
        <p14:creationId xmlns:p14="http://schemas.microsoft.com/office/powerpoint/2010/main" val="2540773178"/>
      </p:ext>
    </p:extLst>
  </p:cSld>
  <p:clrMapOvr>
    <a:masterClrMapping/>
  </p:clrMapOvr>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44613" y="1597"/>
            <a:ext cx="7342187" cy="857250"/>
          </a:xfrm>
        </p:spPr>
        <p:txBody>
          <a:bodyPr/>
          <a:lstStyle/>
          <a:p>
            <a:r>
              <a:rPr lang="en-US" sz="2600" dirty="0"/>
              <a:t>Reading Topographic Maps </a:t>
            </a:r>
            <a:r>
              <a:rPr lang="en-US" sz="2600" dirty="0" smtClean="0"/>
              <a:t>for Stream </a:t>
            </a:r>
            <a:r>
              <a:rPr lang="en-US" sz="2600" dirty="0"/>
              <a:t>Gradient</a:t>
            </a:r>
          </a:p>
        </p:txBody>
      </p:sp>
      <p:sp>
        <p:nvSpPr>
          <p:cNvPr id="5" name="Content Placeholder 4"/>
          <p:cNvSpPr>
            <a:spLocks noGrp="1"/>
          </p:cNvSpPr>
          <p:nvPr>
            <p:ph idx="1"/>
          </p:nvPr>
        </p:nvSpPr>
        <p:spPr>
          <a:xfrm>
            <a:off x="1331913" y="858846"/>
            <a:ext cx="4824263" cy="4089961"/>
          </a:xfrm>
        </p:spPr>
        <p:txBody>
          <a:bodyPr/>
          <a:lstStyle/>
          <a:p>
            <a:pPr marL="0" indent="0">
              <a:buNone/>
            </a:pPr>
            <a:r>
              <a:rPr lang="en-US" sz="1800" dirty="0" smtClean="0"/>
              <a:t>Dendritic Streams</a:t>
            </a:r>
          </a:p>
          <a:p>
            <a:r>
              <a:rPr lang="en-US" sz="1400" dirty="0" smtClean="0"/>
              <a:t>Streams that have a </a:t>
            </a:r>
            <a:r>
              <a:rPr lang="en-US" sz="1400" i="1" dirty="0" smtClean="0"/>
              <a:t>dendritic </a:t>
            </a:r>
            <a:r>
              <a:rPr lang="en-US" sz="1400" dirty="0" smtClean="0"/>
              <a:t>pattern, resembling the veins in a leaf, tend to be made up of both straight and meandering stream segments. This pattern is most common in areas of varying elevation as in hilly or mountainous terrains. Water from one side of a ravine will run to the bottom and join with water from the other side of the ravine. The combined stream will flow down the valley until it joins another runoff stream from a neighboring valley. Because water always runs downhill, the intersection of two streams makes a south-pointing arrow pattern on a map. Dendritic streams occupy the middle ground between straight streams and meandering streams, where the stream is still dropping from high ground to low ground, but where the drop is not as steep. There is still enough energy to show a primary direction of flow.</a:t>
            </a:r>
            <a:endParaRPr lang="en-US" sz="1400" dirty="0"/>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60</a:t>
            </a:fld>
            <a:endParaRPr lang="ru-RU" altLang="ru-RU"/>
          </a:p>
        </p:txBody>
      </p:sp>
      <p:pic>
        <p:nvPicPr>
          <p:cNvPr id="3" name="Picture 2"/>
          <p:cNvPicPr>
            <a:picLocks noChangeAspect="1"/>
          </p:cNvPicPr>
          <p:nvPr/>
        </p:nvPicPr>
        <p:blipFill>
          <a:blip r:embed="rId2"/>
          <a:stretch>
            <a:fillRect/>
          </a:stretch>
        </p:blipFill>
        <p:spPr>
          <a:xfrm>
            <a:off x="6902400" y="1132384"/>
            <a:ext cx="1435200" cy="1433600"/>
          </a:xfrm>
          <a:prstGeom prst="rect">
            <a:avLst/>
          </a:prstGeom>
        </p:spPr>
      </p:pic>
      <p:pic>
        <p:nvPicPr>
          <p:cNvPr id="4" name="Picture 3"/>
          <p:cNvPicPr>
            <a:picLocks noChangeAspect="1"/>
          </p:cNvPicPr>
          <p:nvPr/>
        </p:nvPicPr>
        <p:blipFill>
          <a:blip r:embed="rId3"/>
          <a:stretch>
            <a:fillRect/>
          </a:stretch>
        </p:blipFill>
        <p:spPr>
          <a:xfrm>
            <a:off x="6633300" y="2994325"/>
            <a:ext cx="1973400" cy="1444800"/>
          </a:xfrm>
          <a:prstGeom prst="rect">
            <a:avLst/>
          </a:prstGeom>
        </p:spPr>
      </p:pic>
      <p:sp>
        <p:nvSpPr>
          <p:cNvPr id="6" name="Rectangle 5"/>
          <p:cNvSpPr/>
          <p:nvPr/>
        </p:nvSpPr>
        <p:spPr>
          <a:xfrm>
            <a:off x="6472891" y="2565984"/>
            <a:ext cx="2294218" cy="307777"/>
          </a:xfrm>
          <a:prstGeom prst="rect">
            <a:avLst/>
          </a:prstGeom>
        </p:spPr>
        <p:txBody>
          <a:bodyPr wrap="none">
            <a:spAutoFit/>
          </a:bodyPr>
          <a:lstStyle/>
          <a:p>
            <a:r>
              <a:rPr lang="en-US" sz="1400" b="0" dirty="0">
                <a:solidFill>
                  <a:srgbClr val="231F20"/>
                </a:solidFill>
                <a:latin typeface="Univers-Bold"/>
              </a:rPr>
              <a:t>Dendritic stream map view</a:t>
            </a:r>
            <a:endParaRPr lang="en-US" sz="1400" b="0" dirty="0"/>
          </a:p>
        </p:txBody>
      </p:sp>
      <p:sp>
        <p:nvSpPr>
          <p:cNvPr id="8" name="Rectangle 7"/>
          <p:cNvSpPr/>
          <p:nvPr/>
        </p:nvSpPr>
        <p:spPr>
          <a:xfrm>
            <a:off x="6189159" y="4427009"/>
            <a:ext cx="2861681" cy="307777"/>
          </a:xfrm>
          <a:prstGeom prst="rect">
            <a:avLst/>
          </a:prstGeom>
        </p:spPr>
        <p:txBody>
          <a:bodyPr wrap="none">
            <a:spAutoFit/>
          </a:bodyPr>
          <a:lstStyle/>
          <a:p>
            <a:r>
              <a:rPr lang="en-US" sz="1400" b="0" dirty="0">
                <a:solidFill>
                  <a:srgbClr val="231F20"/>
                </a:solidFill>
                <a:latin typeface="Univers-Bold"/>
              </a:rPr>
              <a:t>Dendritic stream perspective view</a:t>
            </a:r>
            <a:endParaRPr lang="en-US" sz="1400" b="0" dirty="0"/>
          </a:p>
        </p:txBody>
      </p:sp>
    </p:spTree>
    <p:extLst>
      <p:ext uri="{BB962C8B-B14F-4D97-AF65-F5344CB8AC3E}">
        <p14:creationId xmlns:p14="http://schemas.microsoft.com/office/powerpoint/2010/main" val="1331480318"/>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8262" y="1597"/>
            <a:ext cx="7342187" cy="857250"/>
          </a:xfrm>
        </p:spPr>
        <p:txBody>
          <a:bodyPr/>
          <a:lstStyle/>
          <a:p>
            <a:r>
              <a:rPr lang="en-US" sz="2600" dirty="0"/>
              <a:t>Reading Topographic Maps </a:t>
            </a:r>
            <a:r>
              <a:rPr lang="en-US" sz="2600" dirty="0" smtClean="0"/>
              <a:t>for Stream </a:t>
            </a:r>
            <a:r>
              <a:rPr lang="en-US" sz="2600" dirty="0"/>
              <a:t>Gradient</a:t>
            </a:r>
          </a:p>
        </p:txBody>
      </p:sp>
      <p:sp>
        <p:nvSpPr>
          <p:cNvPr id="5" name="Content Placeholder 4"/>
          <p:cNvSpPr>
            <a:spLocks noGrp="1"/>
          </p:cNvSpPr>
          <p:nvPr>
            <p:ph idx="1"/>
          </p:nvPr>
        </p:nvSpPr>
        <p:spPr>
          <a:xfrm>
            <a:off x="1331913" y="858846"/>
            <a:ext cx="4752255" cy="4089961"/>
          </a:xfrm>
        </p:spPr>
        <p:txBody>
          <a:bodyPr/>
          <a:lstStyle/>
          <a:p>
            <a:pPr marL="0" indent="0">
              <a:buNone/>
            </a:pPr>
            <a:r>
              <a:rPr lang="en-US" sz="1800" dirty="0"/>
              <a:t>Trellis Streams</a:t>
            </a:r>
          </a:p>
          <a:p>
            <a:r>
              <a:rPr lang="en-US" sz="1400" dirty="0"/>
              <a:t>Trellis stream patterns are not as common as other patterns</a:t>
            </a:r>
            <a:r>
              <a:rPr lang="en-US" sz="1400" dirty="0" smtClean="0"/>
              <a:t>. They </a:t>
            </a:r>
            <a:r>
              <a:rPr lang="en-US" sz="1400" dirty="0"/>
              <a:t>display a stream pattern influenced entirely by the </a:t>
            </a:r>
            <a:r>
              <a:rPr lang="en-US" sz="1400" dirty="0" smtClean="0"/>
              <a:t>underlying rocks</a:t>
            </a:r>
            <a:r>
              <a:rPr lang="en-US" sz="1400" dirty="0"/>
              <a:t>. In an area where the rocks have been folded, </a:t>
            </a:r>
            <a:r>
              <a:rPr lang="en-US" sz="1400" dirty="0" smtClean="0"/>
              <a:t>or thrust-faulted</a:t>
            </a:r>
            <a:r>
              <a:rPr lang="en-US" sz="1400" dirty="0"/>
              <a:t>, the surface rocks occur in a pattern of </a:t>
            </a:r>
            <a:r>
              <a:rPr lang="en-US" sz="1400" dirty="0" smtClean="0"/>
              <a:t>parallel ridges</a:t>
            </a:r>
            <a:r>
              <a:rPr lang="en-US" sz="1400" dirty="0"/>
              <a:t>. Water will flow along the valley between these </a:t>
            </a:r>
            <a:r>
              <a:rPr lang="en-US" sz="1400" dirty="0" smtClean="0"/>
              <a:t>ridges until </a:t>
            </a:r>
            <a:r>
              <a:rPr lang="en-US" sz="1400" dirty="0"/>
              <a:t>it finds a gap that allows it to escape and flow down </a:t>
            </a:r>
            <a:r>
              <a:rPr lang="en-US" sz="1400" dirty="0" smtClean="0"/>
              <a:t>to the </a:t>
            </a:r>
            <a:r>
              <a:rPr lang="en-US" sz="1400" dirty="0"/>
              <a:t>next level. Although these streams don’t flow in a </a:t>
            </a:r>
            <a:r>
              <a:rPr lang="en-US" sz="1400" dirty="0" smtClean="0"/>
              <a:t>straight line</a:t>
            </a:r>
            <a:r>
              <a:rPr lang="en-US" sz="1400" dirty="0"/>
              <a:t>, they flow in very straight segments and their valley </a:t>
            </a:r>
            <a:r>
              <a:rPr lang="en-US" sz="1400" dirty="0" smtClean="0"/>
              <a:t>walls probably </a:t>
            </a:r>
            <a:r>
              <a:rPr lang="en-US" sz="1400" dirty="0"/>
              <a:t>are </a:t>
            </a:r>
            <a:r>
              <a:rPr lang="en-US" sz="1400" dirty="0" smtClean="0"/>
              <a:t>steep-sided. Trellis </a:t>
            </a:r>
            <a:r>
              <a:rPr lang="en-US" sz="1400" dirty="0"/>
              <a:t>streams may have very high energy and very </a:t>
            </a:r>
            <a:r>
              <a:rPr lang="en-US" sz="1400" dirty="0" smtClean="0"/>
              <a:t>fast water</a:t>
            </a:r>
            <a:r>
              <a:rPr lang="en-US" sz="1400" dirty="0"/>
              <a:t>. The </a:t>
            </a:r>
            <a:r>
              <a:rPr lang="en-US" sz="1400" i="1" dirty="0"/>
              <a:t>softer </a:t>
            </a:r>
            <a:r>
              <a:rPr lang="en-US" sz="1400" dirty="0"/>
              <a:t>rocks, which erode more easily than </a:t>
            </a:r>
            <a:r>
              <a:rPr lang="en-US" sz="1400" dirty="0" smtClean="0"/>
              <a:t>others, erode </a:t>
            </a:r>
            <a:r>
              <a:rPr lang="en-US" sz="1400" dirty="0"/>
              <a:t>from between the </a:t>
            </a:r>
            <a:r>
              <a:rPr lang="en-US" sz="1400" i="1" dirty="0"/>
              <a:t>harder </a:t>
            </a:r>
            <a:r>
              <a:rPr lang="en-US" sz="1400" dirty="0"/>
              <a:t>layers and leave behind </a:t>
            </a:r>
            <a:r>
              <a:rPr lang="en-US" sz="1400" dirty="0" smtClean="0"/>
              <a:t>ridges of </a:t>
            </a:r>
            <a:r>
              <a:rPr lang="en-US" sz="1400" dirty="0"/>
              <a:t>higher ground. These parallel ridges print their pattern </a:t>
            </a:r>
            <a:r>
              <a:rPr lang="en-US" sz="1400" dirty="0" smtClean="0"/>
              <a:t>into the </a:t>
            </a:r>
            <a:r>
              <a:rPr lang="en-US" sz="1400" dirty="0"/>
              <a:t>stream pattern because the water always runs </a:t>
            </a:r>
            <a:r>
              <a:rPr lang="en-US" sz="1400" dirty="0" smtClean="0"/>
              <a:t>downhill through </a:t>
            </a:r>
            <a:r>
              <a:rPr lang="en-US" sz="1400" dirty="0"/>
              <a:t>the eroded valleys and flows around the higher ridges.</a:t>
            </a:r>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61</a:t>
            </a:fld>
            <a:endParaRPr lang="ru-RU" altLang="ru-RU"/>
          </a:p>
        </p:txBody>
      </p:sp>
      <p:pic>
        <p:nvPicPr>
          <p:cNvPr id="3" name="Picture 2"/>
          <p:cNvPicPr>
            <a:picLocks noChangeAspect="1"/>
          </p:cNvPicPr>
          <p:nvPr/>
        </p:nvPicPr>
        <p:blipFill>
          <a:blip r:embed="rId2"/>
          <a:stretch>
            <a:fillRect/>
          </a:stretch>
        </p:blipFill>
        <p:spPr>
          <a:xfrm>
            <a:off x="6902400" y="916360"/>
            <a:ext cx="1435200" cy="1433600"/>
          </a:xfrm>
          <a:prstGeom prst="rect">
            <a:avLst/>
          </a:prstGeom>
        </p:spPr>
      </p:pic>
      <p:sp>
        <p:nvSpPr>
          <p:cNvPr id="4" name="Rectangle 3"/>
          <p:cNvSpPr/>
          <p:nvPr/>
        </p:nvSpPr>
        <p:spPr>
          <a:xfrm>
            <a:off x="6590840" y="2337367"/>
            <a:ext cx="2058320" cy="307777"/>
          </a:xfrm>
          <a:prstGeom prst="rect">
            <a:avLst/>
          </a:prstGeom>
        </p:spPr>
        <p:txBody>
          <a:bodyPr wrap="none">
            <a:spAutoFit/>
          </a:bodyPr>
          <a:lstStyle/>
          <a:p>
            <a:r>
              <a:rPr lang="en-US" sz="1400" b="0" dirty="0">
                <a:solidFill>
                  <a:srgbClr val="231F20"/>
                </a:solidFill>
                <a:latin typeface="Univers-Bold"/>
              </a:rPr>
              <a:t>Trellis stream map view</a:t>
            </a:r>
            <a:endParaRPr lang="en-US" sz="1400" b="0" dirty="0"/>
          </a:p>
        </p:txBody>
      </p:sp>
      <p:pic>
        <p:nvPicPr>
          <p:cNvPr id="6" name="Picture 5"/>
          <p:cNvPicPr>
            <a:picLocks noChangeAspect="1"/>
          </p:cNvPicPr>
          <p:nvPr/>
        </p:nvPicPr>
        <p:blipFill>
          <a:blip r:embed="rId3"/>
          <a:stretch>
            <a:fillRect/>
          </a:stretch>
        </p:blipFill>
        <p:spPr>
          <a:xfrm>
            <a:off x="6633300" y="2788568"/>
            <a:ext cx="1973400" cy="1411200"/>
          </a:xfrm>
          <a:prstGeom prst="rect">
            <a:avLst/>
          </a:prstGeom>
        </p:spPr>
      </p:pic>
      <p:sp>
        <p:nvSpPr>
          <p:cNvPr id="8" name="Rectangle 7"/>
          <p:cNvSpPr/>
          <p:nvPr/>
        </p:nvSpPr>
        <p:spPr>
          <a:xfrm>
            <a:off x="6307108" y="4213044"/>
            <a:ext cx="2625783" cy="307777"/>
          </a:xfrm>
          <a:prstGeom prst="rect">
            <a:avLst/>
          </a:prstGeom>
        </p:spPr>
        <p:txBody>
          <a:bodyPr wrap="none">
            <a:spAutoFit/>
          </a:bodyPr>
          <a:lstStyle/>
          <a:p>
            <a:r>
              <a:rPr lang="en-US" sz="1400" b="0" dirty="0">
                <a:solidFill>
                  <a:srgbClr val="231F20"/>
                </a:solidFill>
                <a:latin typeface="Univers-Bold"/>
              </a:rPr>
              <a:t>Trellis stream perspective view</a:t>
            </a:r>
            <a:endParaRPr lang="en-US" sz="1400" b="0" dirty="0"/>
          </a:p>
        </p:txBody>
      </p:sp>
    </p:spTree>
    <p:extLst>
      <p:ext uri="{BB962C8B-B14F-4D97-AF65-F5344CB8AC3E}">
        <p14:creationId xmlns:p14="http://schemas.microsoft.com/office/powerpoint/2010/main" val="366175010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2954" y="0"/>
            <a:ext cx="7342187" cy="857250"/>
          </a:xfrm>
        </p:spPr>
        <p:txBody>
          <a:bodyPr/>
          <a:lstStyle/>
          <a:p>
            <a:r>
              <a:rPr lang="en-US" sz="2600" dirty="0"/>
              <a:t>Reading Topographic Maps </a:t>
            </a:r>
            <a:r>
              <a:rPr lang="en-US" sz="2600" dirty="0" smtClean="0"/>
              <a:t>for Stream </a:t>
            </a:r>
            <a:r>
              <a:rPr lang="en-US" sz="2600" dirty="0"/>
              <a:t>Gradient</a:t>
            </a:r>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62</a:t>
            </a:fld>
            <a:endParaRPr lang="ru-RU" altLang="ru-RU"/>
          </a:p>
        </p:txBody>
      </p:sp>
      <p:pic>
        <p:nvPicPr>
          <p:cNvPr id="6" name="Content Placeholder 5"/>
          <p:cNvPicPr>
            <a:picLocks noGrp="1" noChangeAspect="1"/>
          </p:cNvPicPr>
          <p:nvPr>
            <p:ph idx="1"/>
          </p:nvPr>
        </p:nvPicPr>
        <p:blipFill>
          <a:blip r:embed="rId2"/>
          <a:stretch>
            <a:fillRect/>
          </a:stretch>
        </p:blipFill>
        <p:spPr>
          <a:xfrm>
            <a:off x="2123728" y="857250"/>
            <a:ext cx="5879565" cy="3395662"/>
          </a:xfrm>
          <a:prstGeom prst="rect">
            <a:avLst/>
          </a:prstGeom>
        </p:spPr>
      </p:pic>
      <p:sp>
        <p:nvSpPr>
          <p:cNvPr id="8" name="TextBox 7"/>
          <p:cNvSpPr txBox="1"/>
          <p:nvPr/>
        </p:nvSpPr>
        <p:spPr>
          <a:xfrm>
            <a:off x="2123727" y="4242179"/>
            <a:ext cx="5879565" cy="646331"/>
          </a:xfrm>
          <a:prstGeom prst="rect">
            <a:avLst/>
          </a:prstGeom>
          <a:noFill/>
        </p:spPr>
        <p:txBody>
          <a:bodyPr wrap="square" rtlCol="0">
            <a:spAutoFit/>
          </a:bodyPr>
          <a:lstStyle/>
          <a:p>
            <a:r>
              <a:rPr lang="en-US" b="0" dirty="0" smtClean="0"/>
              <a:t>Download the </a:t>
            </a:r>
            <a:r>
              <a:rPr lang="en-US" b="0" dirty="0" smtClean="0"/>
              <a:t>Stanley, ID topographic </a:t>
            </a:r>
            <a:r>
              <a:rPr lang="en-US" b="0" dirty="0" smtClean="0"/>
              <a:t>map included with this presentation to do the following exercise.</a:t>
            </a:r>
            <a:endParaRPr lang="en-US" b="0" dirty="0"/>
          </a:p>
        </p:txBody>
      </p:sp>
    </p:spTree>
    <p:extLst>
      <p:ext uri="{BB962C8B-B14F-4D97-AF65-F5344CB8AC3E}">
        <p14:creationId xmlns:p14="http://schemas.microsoft.com/office/powerpoint/2010/main" val="3798740399"/>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a:xfrm>
            <a:off x="1331913" y="0"/>
            <a:ext cx="7342187" cy="857250"/>
          </a:xfrm>
        </p:spPr>
        <p:txBody>
          <a:bodyPr/>
          <a:lstStyle/>
          <a:p>
            <a:r>
              <a:rPr lang="en-US" sz="2600" dirty="0"/>
              <a:t>Reading Topographic Maps </a:t>
            </a:r>
            <a:r>
              <a:rPr lang="en-US" sz="2600" dirty="0" smtClean="0"/>
              <a:t>for Stream </a:t>
            </a:r>
            <a:r>
              <a:rPr lang="en-US" sz="2600" dirty="0"/>
              <a:t>Gradient</a:t>
            </a:r>
          </a:p>
        </p:txBody>
      </p:sp>
      <p:sp>
        <p:nvSpPr>
          <p:cNvPr id="5" name="Content Placeholder 4"/>
          <p:cNvSpPr>
            <a:spLocks noGrp="1"/>
          </p:cNvSpPr>
          <p:nvPr>
            <p:ph idx="1"/>
          </p:nvPr>
        </p:nvSpPr>
        <p:spPr>
          <a:xfrm>
            <a:off x="1331913" y="857250"/>
            <a:ext cx="7354887" cy="3743325"/>
          </a:xfrm>
        </p:spPr>
        <p:txBody>
          <a:bodyPr/>
          <a:lstStyle/>
          <a:p>
            <a:pPr marL="0" indent="0">
              <a:buNone/>
            </a:pPr>
            <a:r>
              <a:rPr lang="en-US" sz="1800" dirty="0" smtClean="0"/>
              <a:t>Procedure</a:t>
            </a:r>
            <a:endParaRPr lang="en-US" sz="1800" dirty="0"/>
          </a:p>
          <a:p>
            <a:r>
              <a:rPr lang="en-US" sz="1400" b="1" dirty="0"/>
              <a:t>Step 1—</a:t>
            </a:r>
            <a:r>
              <a:rPr lang="en-US" sz="1400" dirty="0"/>
              <a:t>Use </a:t>
            </a:r>
            <a:r>
              <a:rPr lang="en-US" sz="1400" dirty="0" smtClean="0"/>
              <a:t>the contour map that accompanies this presentation and identify </a:t>
            </a:r>
            <a:r>
              <a:rPr lang="en-US" sz="1400" dirty="0"/>
              <a:t>the types </a:t>
            </a:r>
            <a:r>
              <a:rPr lang="en-US" sz="1400" dirty="0" smtClean="0"/>
              <a:t>of streams </a:t>
            </a:r>
            <a:r>
              <a:rPr lang="en-US" sz="1400" dirty="0"/>
              <a:t>found on the </a:t>
            </a:r>
            <a:r>
              <a:rPr lang="en-US" sz="1400" dirty="0" smtClean="0"/>
              <a:t>map.</a:t>
            </a:r>
            <a:endParaRPr lang="en-US" sz="1400" dirty="0"/>
          </a:p>
          <a:p>
            <a:r>
              <a:rPr lang="en-US" sz="1400" b="1" dirty="0"/>
              <a:t>Step 2—</a:t>
            </a:r>
            <a:r>
              <a:rPr lang="en-US" sz="1400" dirty="0"/>
              <a:t>Find a starting and ending place on the map </a:t>
            </a:r>
            <a:r>
              <a:rPr lang="en-US" sz="1400" dirty="0" smtClean="0"/>
              <a:t>where a </a:t>
            </a:r>
            <a:r>
              <a:rPr lang="en-US" sz="1400" dirty="0"/>
              <a:t>stream crosses </a:t>
            </a:r>
            <a:r>
              <a:rPr lang="en-US" sz="1400" dirty="0" smtClean="0"/>
              <a:t>contour lines. </a:t>
            </a:r>
            <a:r>
              <a:rPr lang="en-US" sz="1400" dirty="0"/>
              <a:t>Measure as closely as </a:t>
            </a:r>
            <a:r>
              <a:rPr lang="en-US" sz="1400" dirty="0" smtClean="0"/>
              <a:t>possible </a:t>
            </a:r>
            <a:r>
              <a:rPr lang="en-US" sz="1400" dirty="0"/>
              <a:t>the distance on the map between the points with a ruler </a:t>
            </a:r>
            <a:r>
              <a:rPr lang="en-US" sz="1400" dirty="0" smtClean="0"/>
              <a:t>and convert </a:t>
            </a:r>
            <a:r>
              <a:rPr lang="en-US" sz="1400" dirty="0"/>
              <a:t>it to feet or miles using the scale on the map. If </a:t>
            </a:r>
            <a:r>
              <a:rPr lang="en-US" sz="1400" dirty="0" smtClean="0"/>
              <a:t>the distance </a:t>
            </a:r>
            <a:r>
              <a:rPr lang="en-US" sz="1400" dirty="0"/>
              <a:t>is in miles, multiply it by 5,280 to convert it to feet.</a:t>
            </a:r>
          </a:p>
          <a:p>
            <a:r>
              <a:rPr lang="en-US" sz="1400" b="1" dirty="0"/>
              <a:t>Step 3—</a:t>
            </a:r>
            <a:r>
              <a:rPr lang="en-US" sz="1400" dirty="0"/>
              <a:t>Read the elevation of the stream at the beginning </a:t>
            </a:r>
            <a:r>
              <a:rPr lang="en-US" sz="1400" dirty="0" smtClean="0"/>
              <a:t>and ending </a:t>
            </a:r>
            <a:r>
              <a:rPr lang="en-US" sz="1400" dirty="0"/>
              <a:t>points you selected in the last step. Often not all </a:t>
            </a:r>
            <a:r>
              <a:rPr lang="en-US" sz="1400" dirty="0" smtClean="0"/>
              <a:t>contour lines </a:t>
            </a:r>
            <a:r>
              <a:rPr lang="en-US" sz="1400" dirty="0"/>
              <a:t>are labeled, but the interval is the change in </a:t>
            </a:r>
            <a:r>
              <a:rPr lang="en-US" sz="1400" dirty="0" smtClean="0"/>
              <a:t>elevation between </a:t>
            </a:r>
            <a:r>
              <a:rPr lang="en-US" sz="1400" dirty="0"/>
              <a:t>each contour line. Use this information to find </a:t>
            </a:r>
            <a:r>
              <a:rPr lang="en-US" sz="1400" dirty="0" smtClean="0"/>
              <a:t>the elevation </a:t>
            </a:r>
            <a:r>
              <a:rPr lang="en-US" sz="1400" dirty="0"/>
              <a:t>of the contour lines that cross the stream.</a:t>
            </a:r>
          </a:p>
          <a:p>
            <a:r>
              <a:rPr lang="en-US" sz="1400" b="1" dirty="0"/>
              <a:t>Step 4—</a:t>
            </a:r>
            <a:r>
              <a:rPr lang="en-US" sz="1400" dirty="0"/>
              <a:t>Calculate the stream gradient—the ratio of </a:t>
            </a:r>
            <a:r>
              <a:rPr lang="en-US" sz="1400" dirty="0" smtClean="0"/>
              <a:t>elevation change </a:t>
            </a:r>
            <a:r>
              <a:rPr lang="en-US" sz="1400" dirty="0"/>
              <a:t>to distance. Stream gradients are expressed in ratio </a:t>
            </a:r>
            <a:r>
              <a:rPr lang="en-US" sz="1400" dirty="0" smtClean="0"/>
              <a:t>form so </a:t>
            </a:r>
            <a:r>
              <a:rPr lang="en-US" sz="1400" dirty="0"/>
              <a:t>they can be reduced to the lowest common denominator.</a:t>
            </a:r>
          </a:p>
          <a:p>
            <a:r>
              <a:rPr lang="en-US" sz="1400" b="1" dirty="0"/>
              <a:t>Step 5—</a:t>
            </a:r>
            <a:r>
              <a:rPr lang="en-US" sz="1400" dirty="0"/>
              <a:t>Repeat steps 1 through 4 with the </a:t>
            </a:r>
            <a:r>
              <a:rPr lang="en-US" sz="1400" dirty="0" smtClean="0"/>
              <a:t>other types of streams on the map.</a:t>
            </a:r>
            <a:endParaRPr lang="en-US" sz="1400" dirty="0"/>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63</a:t>
            </a:fld>
            <a:endParaRPr lang="ru-RU" altLang="ru-RU"/>
          </a:p>
        </p:txBody>
      </p:sp>
    </p:spTree>
    <p:extLst>
      <p:ext uri="{BB962C8B-B14F-4D97-AF65-F5344CB8AC3E}">
        <p14:creationId xmlns:p14="http://schemas.microsoft.com/office/powerpoint/2010/main" val="1465359860"/>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600" dirty="0"/>
              <a:t>Reading Topographic Maps </a:t>
            </a:r>
            <a:r>
              <a:rPr lang="en-US" sz="2600" dirty="0" smtClean="0"/>
              <a:t>for Stream </a:t>
            </a:r>
            <a:r>
              <a:rPr lang="en-US" sz="2600" dirty="0"/>
              <a:t>Gradient</a:t>
            </a:r>
          </a:p>
        </p:txBody>
      </p:sp>
      <p:sp>
        <p:nvSpPr>
          <p:cNvPr id="7" name="Slide Number Placeholder 6"/>
          <p:cNvSpPr>
            <a:spLocks noGrp="1"/>
          </p:cNvSpPr>
          <p:nvPr>
            <p:ph type="sldNum" sz="quarter" idx="12"/>
          </p:nvPr>
        </p:nvSpPr>
        <p:spPr/>
        <p:txBody>
          <a:bodyPr/>
          <a:lstStyle/>
          <a:p>
            <a:fld id="{DC411202-5F12-40EC-8767-00849BA3E5DD}" type="slidenum">
              <a:rPr lang="ru-RU" altLang="ru-RU" smtClean="0"/>
              <a:pPr/>
              <a:t>64</a:t>
            </a:fld>
            <a:endParaRPr lang="ru-RU" altLang="ru-RU"/>
          </a:p>
        </p:txBody>
      </p:sp>
      <p:sp>
        <p:nvSpPr>
          <p:cNvPr id="4" name="Content Placeholder 3"/>
          <p:cNvSpPr>
            <a:spLocks noGrp="1"/>
          </p:cNvSpPr>
          <p:nvPr>
            <p:ph idx="1"/>
          </p:nvPr>
        </p:nvSpPr>
        <p:spPr/>
        <p:txBody>
          <a:bodyPr/>
          <a:lstStyle/>
          <a:p>
            <a:pPr marL="0" indent="0">
              <a:buNone/>
            </a:pPr>
            <a:r>
              <a:rPr lang="en-US" sz="1800" dirty="0" smtClean="0"/>
              <a:t>Observations</a:t>
            </a:r>
            <a:endParaRPr lang="en-US" sz="1800" dirty="0"/>
          </a:p>
          <a:p>
            <a:pPr>
              <a:buFont typeface="+mj-lt"/>
              <a:buAutoNum type="arabicPeriod"/>
            </a:pPr>
            <a:r>
              <a:rPr lang="en-US" sz="1400" dirty="0" smtClean="0"/>
              <a:t>Which </a:t>
            </a:r>
            <a:r>
              <a:rPr lang="en-US" sz="1400" dirty="0"/>
              <a:t>type of stream flows the fastest. Why?</a:t>
            </a:r>
          </a:p>
          <a:p>
            <a:pPr>
              <a:buFont typeface="+mj-lt"/>
              <a:buAutoNum type="arabicPeriod"/>
            </a:pPr>
            <a:r>
              <a:rPr lang="en-US" sz="1400" dirty="0" smtClean="0"/>
              <a:t>Which </a:t>
            </a:r>
            <a:r>
              <a:rPr lang="en-US" sz="1400" dirty="0"/>
              <a:t>type of stream flows the slowest. Why?</a:t>
            </a:r>
          </a:p>
          <a:p>
            <a:pPr>
              <a:buFont typeface="+mj-lt"/>
              <a:buAutoNum type="arabicPeriod"/>
            </a:pPr>
            <a:r>
              <a:rPr lang="en-US" sz="1400" dirty="0" smtClean="0"/>
              <a:t>Which </a:t>
            </a:r>
            <a:r>
              <a:rPr lang="en-US" sz="1400" dirty="0"/>
              <a:t>type of stream would carry the largest </a:t>
            </a:r>
            <a:r>
              <a:rPr lang="en-US" sz="1400" dirty="0" smtClean="0"/>
              <a:t>grains of </a:t>
            </a:r>
            <a:r>
              <a:rPr lang="en-US" sz="1400" dirty="0"/>
              <a:t>sediment? Why?</a:t>
            </a:r>
          </a:p>
          <a:p>
            <a:pPr>
              <a:buFont typeface="+mj-lt"/>
              <a:buAutoNum type="arabicPeriod"/>
            </a:pPr>
            <a:r>
              <a:rPr lang="en-US" sz="1400" dirty="0" smtClean="0"/>
              <a:t>What </a:t>
            </a:r>
            <a:r>
              <a:rPr lang="en-US" sz="1400" dirty="0"/>
              <a:t>kind of stream gradient would a </a:t>
            </a:r>
            <a:r>
              <a:rPr lang="en-US" sz="1400" dirty="0" smtClean="0"/>
              <a:t>waterfall have</a:t>
            </a:r>
            <a:r>
              <a:rPr lang="en-US" sz="1400" dirty="0"/>
              <a:t>? Do waterfalls flow fast or slow?</a:t>
            </a:r>
          </a:p>
          <a:p>
            <a:pPr marL="0" indent="0">
              <a:buNone/>
            </a:pPr>
            <a:endParaRPr lang="en-US" sz="1800" dirty="0" smtClean="0"/>
          </a:p>
          <a:p>
            <a:pPr marL="0" indent="0">
              <a:buNone/>
            </a:pPr>
            <a:r>
              <a:rPr lang="en-US" sz="1800" dirty="0" smtClean="0"/>
              <a:t>Conclusions</a:t>
            </a:r>
            <a:endParaRPr lang="en-US" sz="1800" dirty="0"/>
          </a:p>
          <a:p>
            <a:pPr marL="0" indent="0">
              <a:buNone/>
            </a:pPr>
            <a:r>
              <a:rPr lang="en-US" sz="1400" dirty="0"/>
              <a:t>Straight streams tend to have the highest gradient </a:t>
            </a:r>
            <a:r>
              <a:rPr lang="en-US" sz="1400" dirty="0" smtClean="0"/>
              <a:t>and the </a:t>
            </a:r>
            <a:r>
              <a:rPr lang="en-US" sz="1400" dirty="0"/>
              <a:t>most energy, and therefore are able to carry </a:t>
            </a:r>
            <a:r>
              <a:rPr lang="en-US" sz="1400" dirty="0" smtClean="0"/>
              <a:t>the most </a:t>
            </a:r>
            <a:r>
              <a:rPr lang="en-US" sz="1400" dirty="0"/>
              <a:t>sediment. Meandering streams normally have </a:t>
            </a:r>
            <a:r>
              <a:rPr lang="en-US" sz="1400" dirty="0" smtClean="0"/>
              <a:t>the lowest </a:t>
            </a:r>
            <a:r>
              <a:rPr lang="en-US" sz="1400" dirty="0"/>
              <a:t>gradients and the least energy, and are able </a:t>
            </a:r>
            <a:r>
              <a:rPr lang="en-US" sz="1400" dirty="0" smtClean="0"/>
              <a:t>to carry </a:t>
            </a:r>
            <a:r>
              <a:rPr lang="en-US" sz="1400" dirty="0"/>
              <a:t>only the smallest sediments.</a:t>
            </a:r>
          </a:p>
        </p:txBody>
      </p:sp>
    </p:spTree>
    <p:extLst>
      <p:ext uri="{BB962C8B-B14F-4D97-AF65-F5344CB8AC3E}">
        <p14:creationId xmlns:p14="http://schemas.microsoft.com/office/powerpoint/2010/main" val="2106763103"/>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#5</a:t>
            </a:r>
          </a:p>
        </p:txBody>
      </p:sp>
      <p:sp>
        <p:nvSpPr>
          <p:cNvPr id="3" name="Content Placeholder 2"/>
          <p:cNvSpPr>
            <a:spLocks noGrp="1"/>
          </p:cNvSpPr>
          <p:nvPr>
            <p:ph idx="1"/>
          </p:nvPr>
        </p:nvSpPr>
        <p:spPr>
          <a:xfrm>
            <a:off x="1331913" y="1204912"/>
            <a:ext cx="7354887" cy="3671887"/>
          </a:xfrm>
        </p:spPr>
        <p:txBody>
          <a:bodyPr/>
          <a:lstStyle/>
          <a:p>
            <a:pPr marL="0" indent="0">
              <a:buNone/>
            </a:pPr>
            <a:r>
              <a:rPr lang="en-US" sz="1650" dirty="0"/>
              <a:t>Do all of the following:</a:t>
            </a:r>
          </a:p>
          <a:p>
            <a:pPr marL="600235" lvl="1" indent="-257244">
              <a:buFont typeface="+mj-lt"/>
              <a:buAutoNum type="alphaLcPeriod"/>
            </a:pPr>
            <a:r>
              <a:rPr lang="en-US" sz="1350" dirty="0"/>
              <a:t>Surface and Sedimentary Processes Option</a:t>
            </a:r>
          </a:p>
          <a:p>
            <a:pPr marL="943226" lvl="2" indent="-257244">
              <a:buFont typeface="+mj-lt"/>
              <a:buAutoNum type="arabicPeriod"/>
            </a:pPr>
            <a:r>
              <a:rPr lang="en-US" sz="1200" dirty="0"/>
              <a:t>Conduct an experiment approved by your counselor that demonstrates how sediments settle from suspension in water. Explain to your counselor what the exercise shows and why it is important.</a:t>
            </a:r>
          </a:p>
          <a:p>
            <a:pPr marL="943226" lvl="2" indent="-257244">
              <a:buFont typeface="+mj-lt"/>
              <a:buAutoNum type="arabicPeriod"/>
            </a:pPr>
            <a:r>
              <a:rPr lang="en-US" sz="1200" dirty="0"/>
              <a:t>Using topographical maps provided by your counselor, plot the stream gradients (different elevations divided by distance) for four different stream types (straight, meandering, dendritic, trellis). Explain which ones flow fastest and why, and which ones will carry larger grains of sediment and why.</a:t>
            </a:r>
          </a:p>
          <a:p>
            <a:pPr marL="943226" lvl="2" indent="-257244">
              <a:buFont typeface="+mj-lt"/>
              <a:buAutoNum type="arabicPeriod"/>
            </a:pPr>
            <a:r>
              <a:rPr lang="en-US" sz="1200" dirty="0">
                <a:solidFill>
                  <a:srgbClr val="C00000"/>
                </a:solidFill>
              </a:rPr>
              <a:t>On a stream diagram, show areas where you will </a:t>
            </a:r>
            <a:r>
              <a:rPr lang="en-US" sz="1200" dirty="0" smtClean="0">
                <a:solidFill>
                  <a:srgbClr val="C00000"/>
                </a:solidFill>
              </a:rPr>
              <a:t>find </a:t>
            </a:r>
            <a:r>
              <a:rPr lang="en-US" sz="1200" dirty="0">
                <a:solidFill>
                  <a:srgbClr val="C00000"/>
                </a:solidFill>
              </a:rPr>
              <a:t>the following features: cut bank, fill bank, point bar, medial channel bars, lake delta. Describe the relative sediment grain size found in each feature.</a:t>
            </a:r>
          </a:p>
          <a:p>
            <a:pPr marL="943226" lvl="2" indent="-257244">
              <a:buFont typeface="+mj-lt"/>
              <a:buAutoNum type="arabicPeriod"/>
            </a:pPr>
            <a:r>
              <a:rPr lang="en-US" sz="1200" dirty="0"/>
              <a:t>Conduct an experiment approved by your counselor that shows how some sedimentary material carried by water may be too small for you to see without a magnifier.</a:t>
            </a:r>
          </a:p>
          <a:p>
            <a:pPr marL="943226" lvl="2" indent="-257244">
              <a:buFont typeface="+mj-lt"/>
              <a:buAutoNum type="arabicPeriod"/>
            </a:pPr>
            <a:r>
              <a:rPr lang="en-US" sz="1200" dirty="0"/>
              <a:t>Visit a nearby stream. Find clues that show the direction of water flow, even if the water is missing. Record your observations in a notebook, and sketch those clues you observe. Discuss your observations with your counselor.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39620"/>
            <a:ext cx="771709" cy="771709"/>
          </a:xfrm>
          <a:prstGeom prst="rect">
            <a:avLst/>
          </a:prstGeo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65</a:t>
            </a:fld>
            <a:endParaRPr lang="ru-RU" altLang="ru-RU"/>
          </a:p>
        </p:txBody>
      </p:sp>
    </p:spTree>
    <p:extLst>
      <p:ext uri="{BB962C8B-B14F-4D97-AF65-F5344CB8AC3E}">
        <p14:creationId xmlns:p14="http://schemas.microsoft.com/office/powerpoint/2010/main" val="3164248229"/>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Stream Landforms</a:t>
            </a:r>
            <a:endParaRPr lang="en-US" dirty="0"/>
          </a:p>
        </p:txBody>
      </p:sp>
      <p:sp>
        <p:nvSpPr>
          <p:cNvPr id="2" name="Content Placeholder 1"/>
          <p:cNvSpPr>
            <a:spLocks noGrp="1"/>
          </p:cNvSpPr>
          <p:nvPr>
            <p:ph idx="1"/>
          </p:nvPr>
        </p:nvSpPr>
        <p:spPr>
          <a:xfrm>
            <a:off x="1331913" y="1204913"/>
            <a:ext cx="4680247" cy="3636962"/>
          </a:xfrm>
        </p:spPr>
        <p:txBody>
          <a:bodyPr/>
          <a:lstStyle/>
          <a:p>
            <a:pPr marL="0" indent="0">
              <a:buNone/>
            </a:pPr>
            <a:r>
              <a:rPr lang="en-US" sz="1800" dirty="0"/>
              <a:t>Cut Bank</a:t>
            </a:r>
          </a:p>
          <a:p>
            <a:r>
              <a:rPr lang="en-US" sz="1400" dirty="0"/>
              <a:t>On the meandering stream with its S-shaped curves, the </a:t>
            </a:r>
            <a:r>
              <a:rPr lang="en-US" sz="1400" dirty="0" smtClean="0"/>
              <a:t>force of </a:t>
            </a:r>
            <a:r>
              <a:rPr lang="en-US" sz="1400" dirty="0"/>
              <a:t>water pushes on the outside of the bend. The rushing </a:t>
            </a:r>
            <a:r>
              <a:rPr lang="en-US" sz="1400" dirty="0" smtClean="0"/>
              <a:t>water continues </a:t>
            </a:r>
            <a:r>
              <a:rPr lang="en-US" sz="1400" dirty="0"/>
              <a:t>to erode, or cut away, the outside of the bend </a:t>
            </a:r>
            <a:r>
              <a:rPr lang="en-US" sz="1400" dirty="0" smtClean="0"/>
              <a:t>named the </a:t>
            </a:r>
            <a:r>
              <a:rPr lang="en-US" sz="1400" i="1" dirty="0"/>
              <a:t>cut bank</a:t>
            </a:r>
            <a:r>
              <a:rPr lang="en-US" sz="1400" dirty="0"/>
              <a:t>. Just as a race car in the outer lane of a bend </a:t>
            </a:r>
            <a:r>
              <a:rPr lang="en-US" sz="1400" dirty="0" smtClean="0"/>
              <a:t>has to </a:t>
            </a:r>
            <a:r>
              <a:rPr lang="en-US" sz="1400" dirty="0"/>
              <a:t>travel faster to keep up with a race car on an inner lane, </a:t>
            </a:r>
            <a:r>
              <a:rPr lang="en-US" sz="1400" dirty="0" smtClean="0"/>
              <a:t>the water </a:t>
            </a:r>
            <a:r>
              <a:rPr lang="en-US" sz="1400" dirty="0"/>
              <a:t>on the outside of a river bend travels faster than </a:t>
            </a:r>
            <a:r>
              <a:rPr lang="en-US" sz="1400" dirty="0" smtClean="0"/>
              <a:t>water on </a:t>
            </a:r>
            <a:r>
              <a:rPr lang="en-US" sz="1400" dirty="0"/>
              <a:t>the inside of a bend. Because the water in a cut bank </a:t>
            </a:r>
            <a:r>
              <a:rPr lang="en-US" sz="1400" dirty="0" smtClean="0"/>
              <a:t>is high </a:t>
            </a:r>
            <a:r>
              <a:rPr lang="en-US" sz="1400" dirty="0"/>
              <a:t>stream energy, flowing quickly, it often picks up dirt </a:t>
            </a:r>
            <a:r>
              <a:rPr lang="en-US" sz="1400" dirty="0" smtClean="0"/>
              <a:t>and sediment</a:t>
            </a:r>
            <a:r>
              <a:rPr lang="en-US" sz="1400" dirty="0"/>
              <a:t>, eroding the cut bank. Typically no grains will </a:t>
            </a:r>
            <a:r>
              <a:rPr lang="en-US" sz="1400" dirty="0" smtClean="0"/>
              <a:t>settle in </a:t>
            </a:r>
            <a:r>
              <a:rPr lang="en-US" sz="1400" dirty="0"/>
              <a:t>this area.</a:t>
            </a:r>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66</a:t>
            </a:fld>
            <a:endParaRPr lang="ru-RU" altLang="ru-R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178178" y="340296"/>
            <a:ext cx="2574114" cy="2574114"/>
          </a:xfrm>
          <a:prstGeom prst="rect">
            <a:avLst/>
          </a:prstGeom>
        </p:spPr>
      </p:pic>
      <p:pic>
        <p:nvPicPr>
          <p:cNvPr id="8" name="Picture 7"/>
          <p:cNvPicPr>
            <a:picLocks noChangeAspect="1"/>
          </p:cNvPicPr>
          <p:nvPr/>
        </p:nvPicPr>
        <p:blipFill>
          <a:blip r:embed="rId3" cstate="print">
            <a:extLst>
              <a:ext uri="{28A0092B-C50C-407E-A947-70E740481C1C}">
                <a14:useLocalDpi xmlns:a14="http://schemas.microsoft.com/office/drawing/2010/main" val="0"/>
              </a:ext>
            </a:extLst>
          </a:blip>
          <a:stretch>
            <a:fillRect/>
          </a:stretch>
        </p:blipFill>
        <p:spPr>
          <a:xfrm>
            <a:off x="6178178" y="2966933"/>
            <a:ext cx="2567930" cy="1769896"/>
          </a:xfrm>
          <a:prstGeom prst="rect">
            <a:avLst/>
          </a:prstGeom>
        </p:spPr>
      </p:pic>
    </p:spTree>
    <p:extLst>
      <p:ext uri="{BB962C8B-B14F-4D97-AF65-F5344CB8AC3E}">
        <p14:creationId xmlns:p14="http://schemas.microsoft.com/office/powerpoint/2010/main" val="1117682801"/>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Stream Landforms</a:t>
            </a:r>
            <a:endParaRPr lang="en-US" dirty="0"/>
          </a:p>
        </p:txBody>
      </p:sp>
      <p:sp>
        <p:nvSpPr>
          <p:cNvPr id="2" name="Content Placeholder 1"/>
          <p:cNvSpPr>
            <a:spLocks noGrp="1"/>
          </p:cNvSpPr>
          <p:nvPr>
            <p:ph idx="1"/>
          </p:nvPr>
        </p:nvSpPr>
        <p:spPr>
          <a:xfrm>
            <a:off x="1331913" y="1204913"/>
            <a:ext cx="4752255" cy="3636962"/>
          </a:xfrm>
        </p:spPr>
        <p:txBody>
          <a:bodyPr/>
          <a:lstStyle/>
          <a:p>
            <a:pPr marL="0" indent="0">
              <a:buNone/>
            </a:pPr>
            <a:r>
              <a:rPr lang="en-US" sz="1800" dirty="0"/>
              <a:t>Point Bar and Fill </a:t>
            </a:r>
            <a:r>
              <a:rPr lang="en-US" sz="1800" dirty="0" smtClean="0"/>
              <a:t>Bank</a:t>
            </a:r>
          </a:p>
          <a:p>
            <a:r>
              <a:rPr lang="en-US" sz="1400" dirty="0"/>
              <a:t>While the water on the outside of a bend travels quickly, </a:t>
            </a:r>
            <a:r>
              <a:rPr lang="en-US" sz="1400" dirty="0" smtClean="0"/>
              <a:t>the water </a:t>
            </a:r>
            <a:r>
              <a:rPr lang="en-US" sz="1400" dirty="0"/>
              <a:t>on the inside slows down and has low stream </a:t>
            </a:r>
            <a:r>
              <a:rPr lang="en-US" sz="1400" dirty="0" smtClean="0"/>
              <a:t>energy. This </a:t>
            </a:r>
            <a:r>
              <a:rPr lang="en-US" sz="1400" dirty="0"/>
              <a:t>creates an area where the bigger or the heavier grains </a:t>
            </a:r>
            <a:r>
              <a:rPr lang="en-US" sz="1400" dirty="0" smtClean="0"/>
              <a:t>are dropped</a:t>
            </a:r>
            <a:r>
              <a:rPr lang="en-US" sz="1400" dirty="0"/>
              <a:t>. Where the inside of a river bend often fills with </a:t>
            </a:r>
            <a:r>
              <a:rPr lang="en-US" sz="1400" dirty="0" smtClean="0"/>
              <a:t>sediment is </a:t>
            </a:r>
            <a:r>
              <a:rPr lang="en-US" sz="1400" dirty="0"/>
              <a:t>called a </a:t>
            </a:r>
            <a:r>
              <a:rPr lang="en-US" sz="1400" i="1" dirty="0"/>
              <a:t>fill bank </a:t>
            </a:r>
            <a:r>
              <a:rPr lang="en-US" sz="1400" dirty="0"/>
              <a:t>or </a:t>
            </a:r>
            <a:r>
              <a:rPr lang="en-US" sz="1400" i="1" dirty="0"/>
              <a:t>point bar</a:t>
            </a:r>
            <a:r>
              <a:rPr lang="en-US" sz="1400" dirty="0"/>
              <a:t>.</a:t>
            </a:r>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67</a:t>
            </a:fld>
            <a:endParaRPr lang="ru-RU" altLang="ru-RU"/>
          </a:p>
        </p:txBody>
      </p:sp>
      <p:pic>
        <p:nvPicPr>
          <p:cNvPr id="3" name="Picture 2"/>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8184" y="268288"/>
            <a:ext cx="2567930" cy="2567930"/>
          </a:xfrm>
          <a:prstGeom prst="rect">
            <a:avLst/>
          </a:prstGeom>
        </p:spPr>
      </p:pic>
      <p:pic>
        <p:nvPicPr>
          <p:cNvPr id="9" name="Picture 8"/>
          <p:cNvPicPr>
            <a:picLocks noChangeAspect="1"/>
          </p:cNvPicPr>
          <p:nvPr/>
        </p:nvPicPr>
        <p:blipFill>
          <a:blip r:embed="rId3"/>
          <a:stretch>
            <a:fillRect/>
          </a:stretch>
        </p:blipFill>
        <p:spPr>
          <a:xfrm>
            <a:off x="6228184" y="2907655"/>
            <a:ext cx="2567930" cy="1726627"/>
          </a:xfrm>
          <a:prstGeom prst="rect">
            <a:avLst/>
          </a:prstGeom>
        </p:spPr>
      </p:pic>
    </p:spTree>
    <p:extLst>
      <p:ext uri="{BB962C8B-B14F-4D97-AF65-F5344CB8AC3E}">
        <p14:creationId xmlns:p14="http://schemas.microsoft.com/office/powerpoint/2010/main" val="1152232598"/>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Stream Landforms</a:t>
            </a:r>
            <a:endParaRPr lang="en-US" dirty="0"/>
          </a:p>
        </p:txBody>
      </p:sp>
      <p:sp>
        <p:nvSpPr>
          <p:cNvPr id="2" name="Content Placeholder 1"/>
          <p:cNvSpPr>
            <a:spLocks noGrp="1"/>
          </p:cNvSpPr>
          <p:nvPr>
            <p:ph idx="1"/>
          </p:nvPr>
        </p:nvSpPr>
        <p:spPr>
          <a:xfrm>
            <a:off x="1331913" y="1204912"/>
            <a:ext cx="3312095" cy="3743895"/>
          </a:xfrm>
        </p:spPr>
        <p:txBody>
          <a:bodyPr/>
          <a:lstStyle/>
          <a:p>
            <a:pPr marL="0" indent="0">
              <a:buNone/>
            </a:pPr>
            <a:r>
              <a:rPr lang="en-US" sz="1800" dirty="0" smtClean="0"/>
              <a:t>Delta</a:t>
            </a:r>
          </a:p>
          <a:p>
            <a:r>
              <a:rPr lang="en-US" sz="1400" i="1" dirty="0"/>
              <a:t>Deltas </a:t>
            </a:r>
            <a:r>
              <a:rPr lang="en-US" sz="1400" dirty="0"/>
              <a:t>form where a stream </a:t>
            </a:r>
            <a:r>
              <a:rPr lang="en-US" sz="1400" dirty="0" smtClean="0"/>
              <a:t>flows into </a:t>
            </a:r>
            <a:r>
              <a:rPr lang="en-US" sz="1400" dirty="0"/>
              <a:t>a lake or ocean and drops </a:t>
            </a:r>
            <a:r>
              <a:rPr lang="en-US" sz="1400" dirty="0" smtClean="0"/>
              <a:t>its sediment</a:t>
            </a:r>
            <a:r>
              <a:rPr lang="en-US" sz="1400" i="1" dirty="0"/>
              <a:t>. </a:t>
            </a:r>
            <a:r>
              <a:rPr lang="en-US" sz="1400" dirty="0"/>
              <a:t>Deltas can show </a:t>
            </a:r>
            <a:r>
              <a:rPr lang="en-US" sz="1400" dirty="0" smtClean="0"/>
              <a:t>different patterns </a:t>
            </a:r>
            <a:r>
              <a:rPr lang="en-US" sz="1400" dirty="0"/>
              <a:t>of deposition but </a:t>
            </a:r>
            <a:r>
              <a:rPr lang="en-US" sz="1400" dirty="0" smtClean="0"/>
              <a:t>there is </a:t>
            </a:r>
            <a:r>
              <a:rPr lang="en-US" sz="1400" dirty="0"/>
              <a:t>usually an area where the </a:t>
            </a:r>
            <a:r>
              <a:rPr lang="en-US" sz="1400" dirty="0" smtClean="0"/>
              <a:t>delta ends </a:t>
            </a:r>
            <a:r>
              <a:rPr lang="en-US" sz="1400" dirty="0"/>
              <a:t>and the slope drops </a:t>
            </a:r>
            <a:r>
              <a:rPr lang="en-US" sz="1400" dirty="0" smtClean="0"/>
              <a:t>quickly into </a:t>
            </a:r>
            <a:r>
              <a:rPr lang="en-US" sz="1400" dirty="0"/>
              <a:t>deeper water. Stream </a:t>
            </a:r>
            <a:r>
              <a:rPr lang="en-US" sz="1400" dirty="0" smtClean="0"/>
              <a:t>channels can </a:t>
            </a:r>
            <a:r>
              <a:rPr lang="en-US" sz="1400" dirty="0"/>
              <a:t>occur within a delta. </a:t>
            </a:r>
            <a:r>
              <a:rPr lang="en-US" sz="1400" dirty="0" smtClean="0"/>
              <a:t>As long </a:t>
            </a:r>
            <a:r>
              <a:rPr lang="en-US" sz="1400" dirty="0"/>
              <a:t>as the stream has any </a:t>
            </a:r>
            <a:r>
              <a:rPr lang="en-US" sz="1400" dirty="0" smtClean="0"/>
              <a:t>energy to </a:t>
            </a:r>
            <a:r>
              <a:rPr lang="en-US" sz="1400" dirty="0"/>
              <a:t>flow it will continue to </a:t>
            </a:r>
            <a:r>
              <a:rPr lang="en-US" sz="1400" dirty="0" smtClean="0"/>
              <a:t>maintain its </a:t>
            </a:r>
            <a:r>
              <a:rPr lang="en-US" sz="1400" dirty="0"/>
              <a:t>form and transport grains to </a:t>
            </a:r>
            <a:r>
              <a:rPr lang="en-US" sz="1400" dirty="0" smtClean="0"/>
              <a:t>the delta </a:t>
            </a:r>
            <a:r>
              <a:rPr lang="en-US" sz="1400" dirty="0"/>
              <a:t>slope where the stream </a:t>
            </a:r>
            <a:r>
              <a:rPr lang="en-US" sz="1400" dirty="0" smtClean="0"/>
              <a:t>energy drops </a:t>
            </a:r>
            <a:r>
              <a:rPr lang="en-US" sz="1400" dirty="0"/>
              <a:t>to zero.</a:t>
            </a:r>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68</a:t>
            </a:fld>
            <a:endParaRPr lang="ru-RU" altLang="ru-RU"/>
          </a:p>
        </p:txBody>
      </p:sp>
      <p:pic>
        <p:nvPicPr>
          <p:cNvPr id="3" name="Picture 2"/>
          <p:cNvPicPr>
            <a:picLocks noChangeAspect="1"/>
          </p:cNvPicPr>
          <p:nvPr/>
        </p:nvPicPr>
        <p:blipFill rotWithShape="1">
          <a:blip r:embed="rId2">
            <a:extLst>
              <a:ext uri="{28A0092B-C50C-407E-A947-70E740481C1C}">
                <a14:useLocalDpi xmlns:a14="http://schemas.microsoft.com/office/drawing/2010/main" val="0"/>
              </a:ext>
            </a:extLst>
          </a:blip>
          <a:srcRect r="7409" b="5215"/>
          <a:stretch/>
        </p:blipFill>
        <p:spPr>
          <a:xfrm>
            <a:off x="4860032" y="1348408"/>
            <a:ext cx="3993317" cy="2591768"/>
          </a:xfrm>
          <a:prstGeom prst="rect">
            <a:avLst/>
          </a:prstGeom>
        </p:spPr>
      </p:pic>
    </p:spTree>
    <p:extLst>
      <p:ext uri="{BB962C8B-B14F-4D97-AF65-F5344CB8AC3E}">
        <p14:creationId xmlns:p14="http://schemas.microsoft.com/office/powerpoint/2010/main" val="1112380702"/>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itle 4"/>
          <p:cNvSpPr>
            <a:spLocks noGrp="1"/>
          </p:cNvSpPr>
          <p:nvPr>
            <p:ph type="title"/>
          </p:nvPr>
        </p:nvSpPr>
        <p:spPr/>
        <p:txBody>
          <a:bodyPr/>
          <a:lstStyle/>
          <a:p>
            <a:r>
              <a:rPr lang="en-US" dirty="0" smtClean="0"/>
              <a:t>Stream Landforms</a:t>
            </a:r>
            <a:endParaRPr lang="en-US" dirty="0"/>
          </a:p>
        </p:txBody>
      </p:sp>
      <p:sp>
        <p:nvSpPr>
          <p:cNvPr id="2" name="Content Placeholder 1"/>
          <p:cNvSpPr>
            <a:spLocks noGrp="1"/>
          </p:cNvSpPr>
          <p:nvPr>
            <p:ph idx="1"/>
          </p:nvPr>
        </p:nvSpPr>
        <p:spPr>
          <a:xfrm>
            <a:off x="1331913" y="1204913"/>
            <a:ext cx="4032175" cy="3636962"/>
          </a:xfrm>
        </p:spPr>
        <p:txBody>
          <a:bodyPr/>
          <a:lstStyle/>
          <a:p>
            <a:pPr marL="0" indent="0">
              <a:buNone/>
            </a:pPr>
            <a:r>
              <a:rPr lang="en-US" sz="1800" dirty="0"/>
              <a:t>Medial </a:t>
            </a:r>
            <a:r>
              <a:rPr lang="en-US" sz="1800" dirty="0" smtClean="0"/>
              <a:t>Channel Bar</a:t>
            </a:r>
          </a:p>
          <a:p>
            <a:r>
              <a:rPr lang="en-US" sz="1400" dirty="0"/>
              <a:t>An elongated mound of sediment in the middle of a channel </a:t>
            </a:r>
            <a:r>
              <a:rPr lang="en-US" sz="1400" dirty="0" smtClean="0"/>
              <a:t>or waterway </a:t>
            </a:r>
            <a:r>
              <a:rPr lang="en-US" sz="1400" dirty="0"/>
              <a:t>is a </a:t>
            </a:r>
            <a:r>
              <a:rPr lang="en-US" sz="1400" i="1" dirty="0"/>
              <a:t>medial channel bar, </a:t>
            </a:r>
            <a:r>
              <a:rPr lang="en-US" sz="1400" dirty="0"/>
              <a:t>sometimes called a </a:t>
            </a:r>
            <a:r>
              <a:rPr lang="en-US" sz="1400" i="1" dirty="0" smtClean="0"/>
              <a:t>sandbar. </a:t>
            </a:r>
            <a:r>
              <a:rPr lang="en-US" sz="1400" dirty="0" smtClean="0"/>
              <a:t>A </a:t>
            </a:r>
            <a:r>
              <a:rPr lang="en-US" sz="1400" dirty="0"/>
              <a:t>delta may have a number of medial channel bars in </a:t>
            </a:r>
            <a:r>
              <a:rPr lang="en-US" sz="1400" dirty="0" smtClean="0"/>
              <a:t>the waterway </a:t>
            </a:r>
            <a:r>
              <a:rPr lang="en-US" sz="1400" dirty="0"/>
              <a:t>where the sediment settles as the flow slows </a:t>
            </a:r>
            <a:r>
              <a:rPr lang="en-US" sz="1400" dirty="0" smtClean="0"/>
              <a:t>entering a </a:t>
            </a:r>
            <a:r>
              <a:rPr lang="en-US" sz="1400" dirty="0"/>
              <a:t>lake or ocean. Grains settle out like in a delta.</a:t>
            </a:r>
          </a:p>
        </p:txBody>
      </p:sp>
      <p:sp>
        <p:nvSpPr>
          <p:cNvPr id="4" name="Slide Number Placeholder 3"/>
          <p:cNvSpPr>
            <a:spLocks noGrp="1"/>
          </p:cNvSpPr>
          <p:nvPr>
            <p:ph type="sldNum" sz="quarter" idx="12"/>
          </p:nvPr>
        </p:nvSpPr>
        <p:spPr/>
        <p:txBody>
          <a:bodyPr/>
          <a:lstStyle/>
          <a:p>
            <a:fld id="{26F30668-4889-4052-BC14-8B088809F315}" type="slidenum">
              <a:rPr lang="ru-RU" altLang="ru-RU" smtClean="0"/>
              <a:pPr/>
              <a:t>69</a:t>
            </a:fld>
            <a:endParaRPr lang="ru-RU" altLang="ru-RU"/>
          </a:p>
        </p:txBody>
      </p:sp>
      <p:pic>
        <p:nvPicPr>
          <p:cNvPr id="6" name="Picture 5"/>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5580112" y="1199977"/>
            <a:ext cx="3238037" cy="2428528"/>
          </a:xfrm>
          <a:prstGeom prst="rect">
            <a:avLst/>
          </a:prstGeom>
        </p:spPr>
      </p:pic>
    </p:spTree>
    <p:extLst>
      <p:ext uri="{BB962C8B-B14F-4D97-AF65-F5344CB8AC3E}">
        <p14:creationId xmlns:p14="http://schemas.microsoft.com/office/powerpoint/2010/main" val="2590078485"/>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ko-KR" dirty="0">
                <a:ea typeface="굴림" pitchFamily="34" charset="-127"/>
              </a:rPr>
              <a:t>Geology Merit Badge Requirements</a:t>
            </a:r>
            <a:endParaRPr lang="en-US" dirty="0"/>
          </a:p>
        </p:txBody>
      </p:sp>
      <p:sp>
        <p:nvSpPr>
          <p:cNvPr id="8" name="Content Placeholder 7"/>
          <p:cNvSpPr>
            <a:spLocks noGrp="1"/>
          </p:cNvSpPr>
          <p:nvPr>
            <p:ph idx="1"/>
          </p:nvPr>
        </p:nvSpPr>
        <p:spPr/>
        <p:txBody>
          <a:bodyPr>
            <a:normAutofit/>
          </a:bodyPr>
          <a:lstStyle/>
          <a:p>
            <a:pPr marL="342991" indent="-342991">
              <a:buFont typeface="+mj-lt"/>
              <a:buAutoNum type="arabicPeriod" startAt="5"/>
            </a:pPr>
            <a:r>
              <a:rPr lang="en-US" sz="1650" dirty="0"/>
              <a:t>Do ONE of the following (a OR b OR c OR d):</a:t>
            </a:r>
          </a:p>
          <a:p>
            <a:pPr marL="514487" lvl="1" indent="-171496">
              <a:buFont typeface="+mj-lt"/>
              <a:buAutoNum type="alphaLcPeriod" startAt="3"/>
            </a:pPr>
            <a:r>
              <a:rPr lang="en-US" sz="1350" dirty="0"/>
              <a:t>Mineral Resources Option</a:t>
            </a:r>
          </a:p>
          <a:p>
            <a:pPr marL="943226" lvl="2" indent="-257244">
              <a:buFont typeface="+mj-lt"/>
              <a:buAutoNum type="arabicPeriod" startAt="4"/>
            </a:pPr>
            <a:r>
              <a:rPr lang="en-US" sz="1200" dirty="0"/>
              <a:t>List three of the most common road building materials used in your area. Explain how each material is produced and how each is used in road building.</a:t>
            </a:r>
          </a:p>
          <a:p>
            <a:pPr marL="943226" lvl="2" indent="-257244">
              <a:buFont typeface="+mj-lt"/>
              <a:buAutoNum type="arabicPeriod" startAt="4"/>
            </a:pPr>
            <a:r>
              <a:rPr lang="en-US" sz="1200" dirty="0"/>
              <a:t>Do ONE of the following activities:</a:t>
            </a:r>
          </a:p>
          <a:p>
            <a:pPr marL="1286218" lvl="3" indent="-257244">
              <a:buFont typeface="+mj-lt"/>
              <a:buAutoNum type="alphaLcPeriod"/>
            </a:pPr>
            <a:r>
              <a:rPr lang="en-US" sz="1125" dirty="0"/>
              <a:t>With your parent's and counselor's approval, visit an active mining site, quarry, or sand and gravel pit. Tell your counselor what you learned about the resources extracted from this location and how these resources are used by society.</a:t>
            </a:r>
          </a:p>
          <a:p>
            <a:pPr marL="1286218" lvl="3" indent="-257244">
              <a:buFont typeface="+mj-lt"/>
              <a:buAutoNum type="alphaLcPeriod"/>
            </a:pPr>
            <a:r>
              <a:rPr lang="en-US" sz="1125" dirty="0"/>
              <a:t>With your counselor, choose two examples of rocks and two examples of minerals. Discuss the mining of these materials and describe how each is used by society.</a:t>
            </a:r>
          </a:p>
          <a:p>
            <a:pPr marL="1286218" lvl="3" indent="-257244">
              <a:buFont typeface="+mj-lt"/>
              <a:buAutoNum type="alphaLcPeriod"/>
            </a:pPr>
            <a:r>
              <a:rPr lang="en-US" sz="1125" dirty="0"/>
              <a:t>With your parent's and counselor's approval, visit the office of a civil engineer and learn how geology is used in construction. Discuss what you learned with your counselor.</a:t>
            </a:r>
          </a:p>
        </p:txBody>
      </p:sp>
      <p:sp>
        <p:nvSpPr>
          <p:cNvPr id="3" name="Slide Number Placeholder 2"/>
          <p:cNvSpPr>
            <a:spLocks noGrp="1"/>
          </p:cNvSpPr>
          <p:nvPr>
            <p:ph type="sldNum" sz="quarter" idx="12"/>
          </p:nvPr>
        </p:nvSpPr>
        <p:spPr/>
        <p:txBody>
          <a:bodyPr/>
          <a:lstStyle/>
          <a:p>
            <a:fld id="{47EC126E-BE74-4B7F-BA1E-8E3957F0E8C4}" type="slidenum">
              <a:rPr lang="en-GB" altLang="ru-RU" smtClean="0"/>
              <a:pPr/>
              <a:t>7</a:t>
            </a:fld>
            <a:endParaRPr lang="en-GB" altLang="ru-RU"/>
          </a:p>
        </p:txBody>
      </p:sp>
      <p:pic>
        <p:nvPicPr>
          <p:cNvPr id="6" name="Picture 5">
            <a:extLst>
              <a:ext uri="{FF2B5EF4-FFF2-40B4-BE49-F238E27FC236}">
                <a16:creationId xmlns:a16="http://schemas.microsoft.com/office/drawing/2014/main" xmlns="" id="{B35110B0-9F55-40E8-B556-65FD2C411EFE}"/>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215578"/>
            <a:ext cx="771709" cy="771709"/>
          </a:xfrm>
          <a:prstGeom prst="rect">
            <a:avLst/>
          </a:prstGeom>
        </p:spPr>
      </p:pic>
    </p:spTree>
    <p:extLst>
      <p:ext uri="{BB962C8B-B14F-4D97-AF65-F5344CB8AC3E}">
        <p14:creationId xmlns:p14="http://schemas.microsoft.com/office/powerpoint/2010/main" val="3051744288"/>
      </p:ext>
    </p:extLst>
  </p:cSld>
  <p:clrMapOvr>
    <a:masterClrMapping/>
  </p:clrMapOvr>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#5</a:t>
            </a:r>
          </a:p>
        </p:txBody>
      </p:sp>
      <p:sp>
        <p:nvSpPr>
          <p:cNvPr id="3" name="Content Placeholder 2"/>
          <p:cNvSpPr>
            <a:spLocks noGrp="1"/>
          </p:cNvSpPr>
          <p:nvPr>
            <p:ph idx="1"/>
          </p:nvPr>
        </p:nvSpPr>
        <p:spPr>
          <a:xfrm>
            <a:off x="1331913" y="1204912"/>
            <a:ext cx="7354887" cy="3671887"/>
          </a:xfrm>
        </p:spPr>
        <p:txBody>
          <a:bodyPr/>
          <a:lstStyle/>
          <a:p>
            <a:pPr marL="0" indent="0">
              <a:buNone/>
            </a:pPr>
            <a:r>
              <a:rPr lang="en-US" sz="1650" dirty="0"/>
              <a:t>Do all of the following:</a:t>
            </a:r>
          </a:p>
          <a:p>
            <a:pPr marL="600235" lvl="1" indent="-257244">
              <a:buFont typeface="+mj-lt"/>
              <a:buAutoNum type="alphaLcPeriod"/>
            </a:pPr>
            <a:r>
              <a:rPr lang="en-US" sz="1350" dirty="0"/>
              <a:t>Surface and Sedimentary Processes Option</a:t>
            </a:r>
          </a:p>
          <a:p>
            <a:pPr marL="943226" lvl="2" indent="-257244">
              <a:buFont typeface="+mj-lt"/>
              <a:buAutoNum type="arabicPeriod"/>
            </a:pPr>
            <a:r>
              <a:rPr lang="en-US" sz="1200" dirty="0"/>
              <a:t>Conduct an experiment approved by your counselor that demonstrates how sediments settle from suspension in water. Explain to your counselor what the exercise shows and why it is important.</a:t>
            </a:r>
          </a:p>
          <a:p>
            <a:pPr marL="943226" lvl="2" indent="-257244">
              <a:buFont typeface="+mj-lt"/>
              <a:buAutoNum type="arabicPeriod"/>
            </a:pPr>
            <a:r>
              <a:rPr lang="en-US" sz="1200" dirty="0"/>
              <a:t>Using topographical maps provided by your counselor, plot the stream gradients (different elevations divided by distance) for four different stream types (straight, meandering, dendritic, trellis). Explain which ones flow fastest and why, and which ones will carry larger grains of sediment and why.</a:t>
            </a:r>
          </a:p>
          <a:p>
            <a:pPr marL="943226" lvl="2" indent="-257244">
              <a:buFont typeface="+mj-lt"/>
              <a:buAutoNum type="arabicPeriod"/>
            </a:pPr>
            <a:r>
              <a:rPr lang="en-US" sz="1200" dirty="0"/>
              <a:t>On a stream diagram, show areas where you will ,find the following features: cut bank, fill bank, point bar, medial channel bars, lake delta. Describe the relative sediment grain size found in each feature.</a:t>
            </a:r>
          </a:p>
          <a:p>
            <a:pPr marL="943226" lvl="2" indent="-257244">
              <a:buFont typeface="+mj-lt"/>
              <a:buAutoNum type="arabicPeriod"/>
            </a:pPr>
            <a:r>
              <a:rPr lang="en-US" sz="1200" dirty="0">
                <a:solidFill>
                  <a:srgbClr val="C00000"/>
                </a:solidFill>
              </a:rPr>
              <a:t>Conduct an experiment approved by your counselor that shows how some sedimentary material carried by water may be too small for you to see without a magnifier.</a:t>
            </a:r>
          </a:p>
          <a:p>
            <a:pPr marL="943226" lvl="2" indent="-257244">
              <a:buFont typeface="+mj-lt"/>
              <a:buAutoNum type="arabicPeriod"/>
            </a:pPr>
            <a:r>
              <a:rPr lang="en-US" sz="1200" dirty="0"/>
              <a:t>Visit a nearby stream. Find clues that show the direction of water flow, even if the water is missing. Record your observations in a notebook, and sketch those clues you observe. Discuss your observations with your counselor.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39620"/>
            <a:ext cx="771709" cy="771709"/>
          </a:xfrm>
          <a:prstGeom prst="rect">
            <a:avLst/>
          </a:prstGeo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70</a:t>
            </a:fld>
            <a:endParaRPr lang="ru-RU" altLang="ru-RU"/>
          </a:p>
        </p:txBody>
      </p:sp>
    </p:spTree>
    <p:extLst>
      <p:ext uri="{BB962C8B-B14F-4D97-AF65-F5344CB8AC3E}">
        <p14:creationId xmlns:p14="http://schemas.microsoft.com/office/powerpoint/2010/main" val="2313033842"/>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Finding Sediment With a Magnifying Glass</a:t>
            </a:r>
          </a:p>
        </p:txBody>
      </p:sp>
      <p:sp>
        <p:nvSpPr>
          <p:cNvPr id="6" name="Content Placeholder 5"/>
          <p:cNvSpPr>
            <a:spLocks noGrp="1"/>
          </p:cNvSpPr>
          <p:nvPr>
            <p:ph idx="1"/>
          </p:nvPr>
        </p:nvSpPr>
        <p:spPr>
          <a:xfrm>
            <a:off x="1331913" y="1204912"/>
            <a:ext cx="4608239" cy="3836987"/>
          </a:xfrm>
        </p:spPr>
        <p:txBody>
          <a:bodyPr/>
          <a:lstStyle/>
          <a:p>
            <a:pPr marL="0" indent="0">
              <a:buNone/>
            </a:pPr>
            <a:r>
              <a:rPr lang="en-US" sz="1800" dirty="0" smtClean="0"/>
              <a:t>Procedures</a:t>
            </a:r>
            <a:endParaRPr lang="en-US" sz="1800" dirty="0"/>
          </a:p>
          <a:p>
            <a:r>
              <a:rPr lang="en-US" sz="1400" b="1" dirty="0"/>
              <a:t>Step 1—</a:t>
            </a:r>
            <a:r>
              <a:rPr lang="en-US" sz="1400" dirty="0"/>
              <a:t>With your parent’s permission and a Scout </a:t>
            </a:r>
            <a:r>
              <a:rPr lang="en-US" sz="1400" dirty="0" smtClean="0"/>
              <a:t>buddy, visit </a:t>
            </a:r>
            <a:r>
              <a:rPr lang="en-US" sz="1400" dirty="0"/>
              <a:t>a nearby stream. Using a clear plastic cup, scoop </a:t>
            </a:r>
            <a:r>
              <a:rPr lang="en-US" sz="1400" dirty="0" smtClean="0"/>
              <a:t>up some </a:t>
            </a:r>
            <a:r>
              <a:rPr lang="en-US" sz="1400" dirty="0"/>
              <a:t>stream water. Using a magnifying glass, look at </a:t>
            </a:r>
            <a:r>
              <a:rPr lang="en-US" sz="1400" dirty="0" smtClean="0"/>
              <a:t>the water </a:t>
            </a:r>
            <a:r>
              <a:rPr lang="en-US" sz="1400" dirty="0"/>
              <a:t>for suspended sedimentary materials. Write </a:t>
            </a:r>
            <a:r>
              <a:rPr lang="en-US" sz="1400" dirty="0" smtClean="0"/>
              <a:t>down your </a:t>
            </a:r>
            <a:r>
              <a:rPr lang="en-US" sz="1400" dirty="0"/>
              <a:t>observations.</a:t>
            </a:r>
          </a:p>
          <a:p>
            <a:r>
              <a:rPr lang="en-US" sz="1400" b="1" dirty="0"/>
              <a:t>Step 2—</a:t>
            </a:r>
            <a:r>
              <a:rPr lang="en-US" sz="1400" dirty="0"/>
              <a:t>Find a second location along the stream, perhaps </a:t>
            </a:r>
            <a:r>
              <a:rPr lang="en-US" sz="1400" dirty="0" smtClean="0"/>
              <a:t>near a </a:t>
            </a:r>
            <a:r>
              <a:rPr lang="en-US" sz="1400" dirty="0"/>
              <a:t>fill bank, and scoop up a second sample. Examine it with </a:t>
            </a:r>
            <a:r>
              <a:rPr lang="en-US" sz="1400" dirty="0" smtClean="0"/>
              <a:t>a magnifying </a:t>
            </a:r>
            <a:r>
              <a:rPr lang="en-US" sz="1400" dirty="0"/>
              <a:t>glass and make notes.</a:t>
            </a:r>
          </a:p>
          <a:p>
            <a:r>
              <a:rPr lang="en-US" sz="1400" b="1" dirty="0"/>
              <a:t>Step 3—</a:t>
            </a:r>
            <a:r>
              <a:rPr lang="en-US" sz="1400" dirty="0"/>
              <a:t>If you have access to a microscope, maybe at </a:t>
            </a:r>
            <a:r>
              <a:rPr lang="en-US" sz="1400" dirty="0" smtClean="0"/>
              <a:t>your school</a:t>
            </a:r>
            <a:r>
              <a:rPr lang="en-US" sz="1400" dirty="0"/>
              <a:t>, save a sample of stream water and look at the </a:t>
            </a:r>
            <a:r>
              <a:rPr lang="en-US" sz="1400" dirty="0" smtClean="0"/>
              <a:t>same water </a:t>
            </a:r>
            <a:r>
              <a:rPr lang="en-US" sz="1400" dirty="0"/>
              <a:t>through the microscope. You may have to stir or </a:t>
            </a:r>
            <a:r>
              <a:rPr lang="en-US" sz="1400" dirty="0" smtClean="0"/>
              <a:t>shake the </a:t>
            </a:r>
            <a:r>
              <a:rPr lang="en-US" sz="1400" dirty="0"/>
              <a:t>water before making your microscope slide.</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71</a:t>
            </a:fld>
            <a:endParaRPr lang="ru-RU" altLang="ru-RU"/>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6118170" y="1446926"/>
            <a:ext cx="2800368" cy="1845697"/>
          </a:xfrm>
          <a:prstGeom prst="rect">
            <a:avLst/>
          </a:prstGeom>
        </p:spPr>
      </p:pic>
    </p:spTree>
    <p:extLst>
      <p:ext uri="{BB962C8B-B14F-4D97-AF65-F5344CB8AC3E}">
        <p14:creationId xmlns:p14="http://schemas.microsoft.com/office/powerpoint/2010/main" val="3910230415"/>
      </p:ext>
    </p:extLst>
  </p:cSld>
  <p:clrMapOvr>
    <a:masterClrMapping/>
  </p:clrMapOvr>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Finding Sediment With a Magnifying Glass</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72</a:t>
            </a:fld>
            <a:endParaRPr lang="ru-RU" altLang="ru-RU"/>
          </a:p>
        </p:txBody>
      </p:sp>
      <p:sp>
        <p:nvSpPr>
          <p:cNvPr id="7" name="Content Placeholder 6"/>
          <p:cNvSpPr>
            <a:spLocks noGrp="1"/>
          </p:cNvSpPr>
          <p:nvPr>
            <p:ph idx="1"/>
          </p:nvPr>
        </p:nvSpPr>
        <p:spPr>
          <a:xfrm>
            <a:off x="1331913" y="3004189"/>
            <a:ext cx="7354887" cy="1837686"/>
          </a:xfrm>
        </p:spPr>
        <p:txBody>
          <a:bodyPr/>
          <a:lstStyle/>
          <a:p>
            <a:r>
              <a:rPr lang="en-US" sz="1400" dirty="0"/>
              <a:t>Fine sediment can be found in nearly any body of water, carried along by the water flow. </a:t>
            </a:r>
            <a:endParaRPr lang="en-US" sz="1400" dirty="0" smtClean="0"/>
          </a:p>
          <a:p>
            <a:r>
              <a:rPr lang="en-US" sz="1400" dirty="0" smtClean="0"/>
              <a:t>When </a:t>
            </a:r>
            <a:r>
              <a:rPr lang="en-US" sz="1400" dirty="0"/>
              <a:t>the sediment is floating within the water column it is considered suspended. </a:t>
            </a:r>
            <a:endParaRPr lang="en-US" sz="1400" dirty="0" smtClean="0"/>
          </a:p>
          <a:p>
            <a:r>
              <a:rPr lang="en-US" sz="1400" dirty="0" smtClean="0"/>
              <a:t>The faster the water flows, the bigger the particles that can be suspended in the water column.</a:t>
            </a:r>
            <a:endParaRPr lang="en-US" sz="1400" dirty="0"/>
          </a:p>
          <a:p>
            <a:endParaRPr lang="en-US" dirty="0"/>
          </a:p>
        </p:txBody>
      </p:sp>
      <p:pic>
        <p:nvPicPr>
          <p:cNvPr id="8" name="Content Placeholder 2"/>
          <p:cNvPicPr>
            <a:picLocks noChangeAspect="1"/>
          </p:cNvPicPr>
          <p:nvPr/>
        </p:nvPicPr>
        <p:blipFill>
          <a:blip r:embed="rId2">
            <a:extLst>
              <a:ext uri="{28A0092B-C50C-407E-A947-70E740481C1C}">
                <a14:useLocalDpi xmlns:a14="http://schemas.microsoft.com/office/drawing/2010/main" val="0"/>
              </a:ext>
            </a:extLst>
          </a:blip>
          <a:stretch>
            <a:fillRect/>
          </a:stretch>
        </p:blipFill>
        <p:spPr bwMode="auto">
          <a:xfrm>
            <a:off x="1691680" y="1054100"/>
            <a:ext cx="6885532" cy="1837686"/>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113873651"/>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z="2800" dirty="0"/>
              <a:t>Finding Sediment With a Magnifying Glass</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73</a:t>
            </a:fld>
            <a:endParaRPr lang="ru-RU" altLang="ru-RU"/>
          </a:p>
        </p:txBody>
      </p:sp>
      <p:sp>
        <p:nvSpPr>
          <p:cNvPr id="4" name="Content Placeholder 3"/>
          <p:cNvSpPr>
            <a:spLocks noGrp="1"/>
          </p:cNvSpPr>
          <p:nvPr>
            <p:ph idx="1"/>
          </p:nvPr>
        </p:nvSpPr>
        <p:spPr/>
        <p:txBody>
          <a:bodyPr/>
          <a:lstStyle/>
          <a:p>
            <a:pPr marL="0" indent="0">
              <a:buNone/>
            </a:pPr>
            <a:r>
              <a:rPr lang="en-US" sz="1800" dirty="0" smtClean="0"/>
              <a:t>Observations</a:t>
            </a:r>
            <a:endParaRPr lang="en-US" sz="1800" dirty="0"/>
          </a:p>
          <a:p>
            <a:pPr>
              <a:buFont typeface="+mj-lt"/>
              <a:buAutoNum type="arabicPeriod"/>
            </a:pPr>
            <a:r>
              <a:rPr lang="en-US" sz="1400" dirty="0" smtClean="0"/>
              <a:t>Were </a:t>
            </a:r>
            <a:r>
              <a:rPr lang="en-US" sz="1400" dirty="0"/>
              <a:t>you able to see more sediment with </a:t>
            </a:r>
            <a:r>
              <a:rPr lang="en-US" sz="1400" dirty="0" smtClean="0"/>
              <a:t>the magnifying </a:t>
            </a:r>
            <a:r>
              <a:rPr lang="en-US" sz="1400" dirty="0"/>
              <a:t>glass?</a:t>
            </a:r>
          </a:p>
          <a:p>
            <a:pPr>
              <a:buFont typeface="+mj-lt"/>
              <a:buAutoNum type="arabicPeriod"/>
            </a:pPr>
            <a:r>
              <a:rPr lang="en-US" sz="1400" dirty="0" smtClean="0"/>
              <a:t>Was </a:t>
            </a:r>
            <a:r>
              <a:rPr lang="en-US" sz="1400" dirty="0"/>
              <a:t>there more sediment in the first or second sample?</a:t>
            </a:r>
          </a:p>
          <a:p>
            <a:pPr>
              <a:buFont typeface="+mj-lt"/>
              <a:buAutoNum type="arabicPeriod"/>
            </a:pPr>
            <a:r>
              <a:rPr lang="en-US" sz="1400" dirty="0" smtClean="0"/>
              <a:t>If </a:t>
            </a:r>
            <a:r>
              <a:rPr lang="en-US" sz="1400" dirty="0"/>
              <a:t>you were able to use a microscope, what did you observe?</a:t>
            </a:r>
          </a:p>
          <a:p>
            <a:pPr>
              <a:buFont typeface="+mj-lt"/>
              <a:buAutoNum type="arabicPeriod"/>
            </a:pPr>
            <a:r>
              <a:rPr lang="en-US" sz="1400" dirty="0" smtClean="0"/>
              <a:t>Even </a:t>
            </a:r>
            <a:r>
              <a:rPr lang="en-US" sz="1400" dirty="0"/>
              <a:t>though some of this sediment is too small to </a:t>
            </a:r>
            <a:r>
              <a:rPr lang="en-US" sz="1400" dirty="0" smtClean="0"/>
              <a:t>see without </a:t>
            </a:r>
            <a:r>
              <a:rPr lang="en-US" sz="1400" dirty="0"/>
              <a:t>magnification, do you think when the river </a:t>
            </a:r>
            <a:r>
              <a:rPr lang="en-US" sz="1400" dirty="0" smtClean="0"/>
              <a:t>drops this </a:t>
            </a:r>
            <a:r>
              <a:rPr lang="en-US" sz="1400" dirty="0"/>
              <a:t>sediment it impacts the stream bottom? Why?</a:t>
            </a:r>
          </a:p>
          <a:p>
            <a:pPr marL="0" indent="0">
              <a:buNone/>
            </a:pPr>
            <a:endParaRPr lang="en-US" sz="1800" dirty="0" smtClean="0"/>
          </a:p>
          <a:p>
            <a:pPr marL="0" indent="0">
              <a:buNone/>
            </a:pPr>
            <a:r>
              <a:rPr lang="en-US" sz="1800" dirty="0" smtClean="0"/>
              <a:t>Conclusions</a:t>
            </a:r>
            <a:endParaRPr lang="en-US" sz="1800" dirty="0"/>
          </a:p>
          <a:p>
            <a:r>
              <a:rPr lang="en-US" sz="1400" dirty="0"/>
              <a:t>Some sediment is too small to see without </a:t>
            </a:r>
            <a:r>
              <a:rPr lang="en-US" sz="1400" dirty="0" smtClean="0"/>
              <a:t>magnification. Rivers </a:t>
            </a:r>
            <a:r>
              <a:rPr lang="en-US" sz="1400" dirty="0"/>
              <a:t>and streams move materials in a large variety of </a:t>
            </a:r>
            <a:r>
              <a:rPr lang="en-US" sz="1400" dirty="0" smtClean="0"/>
              <a:t>sizes, from </a:t>
            </a:r>
            <a:r>
              <a:rPr lang="en-US" sz="1400" dirty="0"/>
              <a:t>large boulders to fine grains too small to be seen </a:t>
            </a:r>
            <a:r>
              <a:rPr lang="en-US" sz="1400" dirty="0" smtClean="0"/>
              <a:t>with the </a:t>
            </a:r>
            <a:r>
              <a:rPr lang="en-US" sz="1400" dirty="0"/>
              <a:t>naked eye. Water flowing over our planet is </a:t>
            </a:r>
            <a:r>
              <a:rPr lang="en-US" sz="1400" dirty="0" smtClean="0"/>
              <a:t>constantly changing </a:t>
            </a:r>
            <a:r>
              <a:rPr lang="en-US" sz="1400" dirty="0"/>
              <a:t>the shape of its surface.</a:t>
            </a:r>
          </a:p>
        </p:txBody>
      </p:sp>
    </p:spTree>
    <p:extLst>
      <p:ext uri="{BB962C8B-B14F-4D97-AF65-F5344CB8AC3E}">
        <p14:creationId xmlns:p14="http://schemas.microsoft.com/office/powerpoint/2010/main" val="3212985133"/>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Requirement #5</a:t>
            </a:r>
          </a:p>
        </p:txBody>
      </p:sp>
      <p:sp>
        <p:nvSpPr>
          <p:cNvPr id="3" name="Content Placeholder 2"/>
          <p:cNvSpPr>
            <a:spLocks noGrp="1"/>
          </p:cNvSpPr>
          <p:nvPr>
            <p:ph idx="1"/>
          </p:nvPr>
        </p:nvSpPr>
        <p:spPr>
          <a:xfrm>
            <a:off x="1331913" y="1204912"/>
            <a:ext cx="7354887" cy="3671887"/>
          </a:xfrm>
        </p:spPr>
        <p:txBody>
          <a:bodyPr/>
          <a:lstStyle/>
          <a:p>
            <a:pPr marL="0" indent="0">
              <a:buNone/>
            </a:pPr>
            <a:r>
              <a:rPr lang="en-US" sz="1650" dirty="0"/>
              <a:t>Do all of the following:</a:t>
            </a:r>
          </a:p>
          <a:p>
            <a:pPr marL="600235" lvl="1" indent="-257244">
              <a:buFont typeface="+mj-lt"/>
              <a:buAutoNum type="alphaLcPeriod"/>
            </a:pPr>
            <a:r>
              <a:rPr lang="en-US" sz="1350" dirty="0"/>
              <a:t>Surface and Sedimentary Processes Option</a:t>
            </a:r>
          </a:p>
          <a:p>
            <a:pPr marL="943226" lvl="2" indent="-257244">
              <a:buFont typeface="+mj-lt"/>
              <a:buAutoNum type="arabicPeriod"/>
            </a:pPr>
            <a:r>
              <a:rPr lang="en-US" sz="1200" dirty="0"/>
              <a:t>Conduct an experiment approved by your counselor that demonstrates how sediments settle from suspension in water. Explain to your counselor what the exercise shows and why it is important.</a:t>
            </a:r>
          </a:p>
          <a:p>
            <a:pPr marL="943226" lvl="2" indent="-257244">
              <a:buFont typeface="+mj-lt"/>
              <a:buAutoNum type="arabicPeriod"/>
            </a:pPr>
            <a:r>
              <a:rPr lang="en-US" sz="1200" dirty="0"/>
              <a:t>Using topographical maps provided by your counselor, plot the stream gradients (different elevations divided by distance) for four different stream types (straight, meandering, dendritic, trellis). Explain which ones flow fastest and why, and which ones will carry larger grains of sediment and why.</a:t>
            </a:r>
          </a:p>
          <a:p>
            <a:pPr marL="943226" lvl="2" indent="-257244">
              <a:buFont typeface="+mj-lt"/>
              <a:buAutoNum type="arabicPeriod"/>
            </a:pPr>
            <a:r>
              <a:rPr lang="en-US" sz="1200" dirty="0"/>
              <a:t>On a stream diagram, show areas where you will ,find the following features: cut bank, fill bank, point bar, medial channel bars, lake delta. Describe the relative sediment grain size found in each feature.</a:t>
            </a:r>
          </a:p>
          <a:p>
            <a:pPr marL="943226" lvl="2" indent="-257244">
              <a:buFont typeface="+mj-lt"/>
              <a:buAutoNum type="arabicPeriod"/>
            </a:pPr>
            <a:r>
              <a:rPr lang="en-US" sz="1200" dirty="0"/>
              <a:t>Conduct an experiment approved by your counselor that shows how some sedimentary material carried by water may be too small for you to see without a magnifier.</a:t>
            </a:r>
          </a:p>
          <a:p>
            <a:pPr marL="943226" lvl="2" indent="-257244">
              <a:buFont typeface="+mj-lt"/>
              <a:buAutoNum type="arabicPeriod"/>
            </a:pPr>
            <a:r>
              <a:rPr lang="en-US" sz="1200" dirty="0">
                <a:solidFill>
                  <a:srgbClr val="C00000"/>
                </a:solidFill>
              </a:rPr>
              <a:t>Visit a nearby stream. Find clues that show the direction of water flow, even if the water is missing. Record your observations in a notebook, and sketch those clues you observe. Discuss your observations with your counselor.</a:t>
            </a:r>
          </a:p>
        </p:txBody>
      </p:sp>
      <p:pic>
        <p:nvPicPr>
          <p:cNvPr id="7" name="Picture 6"/>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4499992" y="239620"/>
            <a:ext cx="771709" cy="771709"/>
          </a:xfrm>
          <a:prstGeom prst="rect">
            <a:avLst/>
          </a:prstGeo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74</a:t>
            </a:fld>
            <a:endParaRPr lang="ru-RU" altLang="ru-RU"/>
          </a:p>
        </p:txBody>
      </p:sp>
    </p:spTree>
    <p:extLst>
      <p:ext uri="{BB962C8B-B14F-4D97-AF65-F5344CB8AC3E}">
        <p14:creationId xmlns:p14="http://schemas.microsoft.com/office/powerpoint/2010/main" val="4045102337"/>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Water Direction</a:t>
            </a:r>
            <a:endParaRPr lang="en-US" dirty="0"/>
          </a:p>
        </p:txBody>
      </p:sp>
      <p:sp>
        <p:nvSpPr>
          <p:cNvPr id="7" name="Content Placeholder 6"/>
          <p:cNvSpPr>
            <a:spLocks noGrp="1"/>
          </p:cNvSpPr>
          <p:nvPr>
            <p:ph idx="1"/>
          </p:nvPr>
        </p:nvSpPr>
        <p:spPr>
          <a:xfrm>
            <a:off x="1331913" y="1204912"/>
            <a:ext cx="7354887" cy="3599879"/>
          </a:xfrm>
        </p:spPr>
        <p:txBody>
          <a:bodyPr/>
          <a:lstStyle/>
          <a:p>
            <a:pPr marL="0" indent="0">
              <a:buNone/>
            </a:pPr>
            <a:r>
              <a:rPr lang="en-US" sz="1800" dirty="0" smtClean="0"/>
              <a:t>Procedures</a:t>
            </a:r>
            <a:endParaRPr lang="en-US" sz="1800" dirty="0"/>
          </a:p>
          <a:p>
            <a:r>
              <a:rPr lang="en-US" sz="1400" b="1" dirty="0"/>
              <a:t>Step 1—</a:t>
            </a:r>
            <a:r>
              <a:rPr lang="en-US" sz="1400" dirty="0"/>
              <a:t>With your parent’s permission and a Scout buddy</a:t>
            </a:r>
            <a:r>
              <a:rPr lang="en-US" sz="1400" dirty="0" smtClean="0"/>
              <a:t>, visit </a:t>
            </a:r>
            <a:r>
              <a:rPr lang="en-US" sz="1400" dirty="0"/>
              <a:t>a nearby stream. Look at the water to see what </a:t>
            </a:r>
            <a:r>
              <a:rPr lang="en-US" sz="1400" dirty="0" smtClean="0"/>
              <a:t>direction it </a:t>
            </a:r>
            <a:r>
              <a:rPr lang="en-US" sz="1400" dirty="0"/>
              <a:t>is flowing. Drop a stick, leaf, or other natural </a:t>
            </a:r>
            <a:r>
              <a:rPr lang="en-US" sz="1400" dirty="0" smtClean="0"/>
              <a:t>material </a:t>
            </a:r>
            <a:r>
              <a:rPr lang="en-US" sz="1400" dirty="0"/>
              <a:t>on </a:t>
            </a:r>
            <a:r>
              <a:rPr lang="en-US" sz="1400" dirty="0" smtClean="0"/>
              <a:t>the </a:t>
            </a:r>
            <a:r>
              <a:rPr lang="en-US" sz="1400" dirty="0"/>
              <a:t>water to confirm this direction. Even if the water has dried up</a:t>
            </a:r>
            <a:r>
              <a:rPr lang="en-US" sz="1400" dirty="0" smtClean="0"/>
              <a:t>, look </a:t>
            </a:r>
            <a:r>
              <a:rPr lang="en-US" sz="1400" dirty="0"/>
              <a:t>for clues that show the direction of the previous water flow.</a:t>
            </a:r>
          </a:p>
          <a:p>
            <a:r>
              <a:rPr lang="en-US" sz="1400" b="1" dirty="0"/>
              <a:t>Step 2—</a:t>
            </a:r>
            <a:r>
              <a:rPr lang="en-US" sz="1400" dirty="0"/>
              <a:t>Look for a second stream feeding into this </a:t>
            </a:r>
            <a:r>
              <a:rPr lang="en-US" sz="1400" dirty="0" smtClean="0"/>
              <a:t>stream.</a:t>
            </a:r>
          </a:p>
          <a:p>
            <a:r>
              <a:rPr lang="en-US" sz="1400" b="1" dirty="0" smtClean="0"/>
              <a:t>Step 3—</a:t>
            </a:r>
            <a:r>
              <a:rPr lang="en-US" sz="1400" dirty="0" smtClean="0"/>
              <a:t>Look for an obstruction in the stream like a rock or tree</a:t>
            </a:r>
            <a:r>
              <a:rPr lang="en-US" sz="1400" dirty="0"/>
              <a:t>. (On an obstruction, sediment will build up on the </a:t>
            </a:r>
            <a:r>
              <a:rPr lang="en-US" sz="1400" dirty="0" smtClean="0"/>
              <a:t>upstream side </a:t>
            </a:r>
            <a:r>
              <a:rPr lang="en-US" sz="1400" dirty="0"/>
              <a:t>and the downstream side may be hollowed out.)</a:t>
            </a:r>
          </a:p>
          <a:p>
            <a:r>
              <a:rPr lang="en-US" sz="1400" b="1" dirty="0"/>
              <a:t>Step 4—</a:t>
            </a:r>
            <a:r>
              <a:rPr lang="en-US" sz="1400" dirty="0"/>
              <a:t>Look for debris like twigs and leaves wrapped </a:t>
            </a:r>
            <a:r>
              <a:rPr lang="en-US" sz="1400" dirty="0" smtClean="0"/>
              <a:t>around trees </a:t>
            </a:r>
            <a:r>
              <a:rPr lang="en-US" sz="1400" dirty="0"/>
              <a:t>and rocks along the bank.</a:t>
            </a:r>
          </a:p>
          <a:p>
            <a:r>
              <a:rPr lang="en-US" sz="1400" b="1" dirty="0"/>
              <a:t>Step 5—</a:t>
            </a:r>
            <a:r>
              <a:rPr lang="en-US" sz="1400" dirty="0"/>
              <a:t>Look for reeds, grass, litter bending </a:t>
            </a:r>
            <a:r>
              <a:rPr lang="en-US" sz="1400" dirty="0" smtClean="0"/>
              <a:t>toward downstream</a:t>
            </a:r>
            <a:r>
              <a:rPr lang="en-US" sz="1400" dirty="0"/>
              <a:t>.</a:t>
            </a:r>
          </a:p>
          <a:p>
            <a:r>
              <a:rPr lang="en-US" sz="1400" b="1" dirty="0"/>
              <a:t>Step 6—</a:t>
            </a:r>
            <a:r>
              <a:rPr lang="en-US" sz="1400" dirty="0"/>
              <a:t>Record all your observations with notes and </a:t>
            </a:r>
            <a:r>
              <a:rPr lang="en-US" sz="1400" dirty="0" smtClean="0"/>
              <a:t>sketches in </a:t>
            </a:r>
            <a:r>
              <a:rPr lang="en-US" sz="1400" dirty="0"/>
              <a:t>a notebook. Share your observations with your counselor.</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75</a:t>
            </a:fld>
            <a:endParaRPr lang="ru-RU" altLang="ru-RU"/>
          </a:p>
        </p:txBody>
      </p:sp>
    </p:spTree>
    <p:extLst>
      <p:ext uri="{BB962C8B-B14F-4D97-AF65-F5344CB8AC3E}">
        <p14:creationId xmlns:p14="http://schemas.microsoft.com/office/powerpoint/2010/main" val="1081411845"/>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Water Direction</a:t>
            </a:r>
            <a:endParaRPr lang="en-US" dirty="0"/>
          </a:p>
        </p:txBody>
      </p:sp>
      <p:sp>
        <p:nvSpPr>
          <p:cNvPr id="7" name="Content Placeholder 6"/>
          <p:cNvSpPr>
            <a:spLocks noGrp="1"/>
          </p:cNvSpPr>
          <p:nvPr>
            <p:ph idx="1"/>
          </p:nvPr>
        </p:nvSpPr>
        <p:spPr>
          <a:xfrm>
            <a:off x="1331913" y="1204913"/>
            <a:ext cx="7354887" cy="3636962"/>
          </a:xfrm>
        </p:spPr>
        <p:txBody>
          <a:bodyPr/>
          <a:lstStyle/>
          <a:p>
            <a:pPr marL="0" indent="0">
              <a:buNone/>
            </a:pPr>
            <a:r>
              <a:rPr lang="en-US" sz="1800" dirty="0" smtClean="0"/>
              <a:t>Observations</a:t>
            </a:r>
            <a:endParaRPr lang="en-US" sz="1800" dirty="0"/>
          </a:p>
          <a:p>
            <a:pPr>
              <a:buFont typeface="+mj-lt"/>
              <a:buAutoNum type="arabicPeriod"/>
            </a:pPr>
            <a:r>
              <a:rPr lang="en-US" sz="1400" dirty="0" smtClean="0"/>
              <a:t>Are </a:t>
            </a:r>
            <a:r>
              <a:rPr lang="en-US" sz="1400" dirty="0"/>
              <a:t>you able to see sediment being carried by </a:t>
            </a:r>
            <a:r>
              <a:rPr lang="en-US" sz="1400" dirty="0" smtClean="0"/>
              <a:t>the stream </a:t>
            </a:r>
            <a:r>
              <a:rPr lang="en-US" sz="1400" dirty="0"/>
              <a:t>current?</a:t>
            </a:r>
          </a:p>
          <a:p>
            <a:pPr>
              <a:buFont typeface="+mj-lt"/>
              <a:buAutoNum type="arabicPeriod"/>
            </a:pPr>
            <a:r>
              <a:rPr lang="en-US" sz="1400" dirty="0" smtClean="0"/>
              <a:t>If </a:t>
            </a:r>
            <a:r>
              <a:rPr lang="en-US" sz="1400" dirty="0"/>
              <a:t>you found a second stream feeding into the first </a:t>
            </a:r>
            <a:r>
              <a:rPr lang="en-US" sz="1400" dirty="0" smtClean="0"/>
              <a:t>stream did </a:t>
            </a:r>
            <a:r>
              <a:rPr lang="en-US" sz="1400" dirty="0"/>
              <a:t>they form a V where they converged? What </a:t>
            </a:r>
            <a:r>
              <a:rPr lang="en-US" sz="1400" dirty="0" smtClean="0"/>
              <a:t>direction did </a:t>
            </a:r>
            <a:r>
              <a:rPr lang="en-US" sz="1400" dirty="0"/>
              <a:t>the V point, upstream or downstream?</a:t>
            </a:r>
          </a:p>
          <a:p>
            <a:pPr>
              <a:buFont typeface="+mj-lt"/>
              <a:buAutoNum type="arabicPeriod"/>
            </a:pPr>
            <a:r>
              <a:rPr lang="en-US" sz="1400" dirty="0" smtClean="0"/>
              <a:t>What </a:t>
            </a:r>
            <a:r>
              <a:rPr lang="en-US" sz="1400" dirty="0"/>
              <a:t>type of obstruction did you find? What had </a:t>
            </a:r>
            <a:r>
              <a:rPr lang="en-US" sz="1400" dirty="0" smtClean="0"/>
              <a:t>collected on </a:t>
            </a:r>
            <a:r>
              <a:rPr lang="en-US" sz="1400" dirty="0"/>
              <a:t>the upstream side of the obstacle? Was the </a:t>
            </a:r>
            <a:r>
              <a:rPr lang="en-US" sz="1400" dirty="0" smtClean="0"/>
              <a:t>downstream side </a:t>
            </a:r>
            <a:r>
              <a:rPr lang="en-US" sz="1400" dirty="0"/>
              <a:t>of the obstacle hollowed out?</a:t>
            </a:r>
          </a:p>
          <a:p>
            <a:pPr>
              <a:buFont typeface="+mj-lt"/>
              <a:buAutoNum type="arabicPeriod"/>
            </a:pPr>
            <a:r>
              <a:rPr lang="en-US" sz="1400" dirty="0" smtClean="0"/>
              <a:t>Did </a:t>
            </a:r>
            <a:r>
              <a:rPr lang="en-US" sz="1400" dirty="0"/>
              <a:t>you find twigs and leaves wrapped around trees </a:t>
            </a:r>
            <a:r>
              <a:rPr lang="en-US" sz="1400" dirty="0" smtClean="0"/>
              <a:t>and rocks</a:t>
            </a:r>
            <a:r>
              <a:rPr lang="en-US" sz="1400" dirty="0"/>
              <a:t>? Did the height of this debris indicate the stream </a:t>
            </a:r>
            <a:r>
              <a:rPr lang="en-US" sz="1400" dirty="0" smtClean="0"/>
              <a:t>once overflowed </a:t>
            </a:r>
            <a:r>
              <a:rPr lang="en-US" sz="1400" dirty="0"/>
              <a:t>its banks</a:t>
            </a:r>
            <a:r>
              <a:rPr lang="en-US" sz="1400" dirty="0" smtClean="0"/>
              <a:t>?</a:t>
            </a:r>
          </a:p>
          <a:p>
            <a:pPr marL="0" indent="0">
              <a:buNone/>
            </a:pPr>
            <a:endParaRPr lang="en-US" sz="1800" dirty="0" smtClean="0"/>
          </a:p>
          <a:p>
            <a:pPr marL="0" indent="0">
              <a:buNone/>
            </a:pPr>
            <a:r>
              <a:rPr lang="en-US" sz="1800" dirty="0" smtClean="0"/>
              <a:t>Conclusions</a:t>
            </a:r>
            <a:endParaRPr lang="en-US" sz="1800" dirty="0"/>
          </a:p>
          <a:p>
            <a:r>
              <a:rPr lang="en-US" sz="1400" dirty="0"/>
              <a:t>Even if a stream has dried up, many clues indicate the </a:t>
            </a:r>
            <a:r>
              <a:rPr lang="en-US" sz="1400" dirty="0" smtClean="0"/>
              <a:t>direction of </a:t>
            </a:r>
            <a:r>
              <a:rPr lang="en-US" sz="1400" dirty="0"/>
              <a:t>the water flow. Often two joining streams will form a </a:t>
            </a:r>
            <a:r>
              <a:rPr lang="en-US" sz="1400" dirty="0" smtClean="0"/>
              <a:t>V pointing </a:t>
            </a:r>
            <a:r>
              <a:rPr lang="en-US" sz="1400" dirty="0"/>
              <a:t>downstream. Obstructions like trees and rocks </a:t>
            </a:r>
            <a:r>
              <a:rPr lang="en-US" sz="1400" dirty="0" smtClean="0"/>
              <a:t>collect sediments </a:t>
            </a:r>
            <a:r>
              <a:rPr lang="en-US" sz="1400" dirty="0"/>
              <a:t>as the water slows to pass around it. All </a:t>
            </a:r>
            <a:r>
              <a:rPr lang="en-US" sz="1400" dirty="0" smtClean="0"/>
              <a:t>streams leave </a:t>
            </a:r>
            <a:r>
              <a:rPr lang="en-US" sz="1400" dirty="0"/>
              <a:t>water-flow direction clues.</a:t>
            </a:r>
          </a:p>
        </p:txBody>
      </p:sp>
      <p:sp>
        <p:nvSpPr>
          <p:cNvPr id="5" name="Slide Number Placeholder 4"/>
          <p:cNvSpPr>
            <a:spLocks noGrp="1"/>
          </p:cNvSpPr>
          <p:nvPr>
            <p:ph type="sldNum" sz="quarter" idx="12"/>
          </p:nvPr>
        </p:nvSpPr>
        <p:spPr/>
        <p:txBody>
          <a:bodyPr/>
          <a:lstStyle/>
          <a:p>
            <a:fld id="{DC411202-5F12-40EC-8767-00849BA3E5DD}" type="slidenum">
              <a:rPr lang="ru-RU" altLang="ru-RU" smtClean="0"/>
              <a:pPr/>
              <a:t>76</a:t>
            </a:fld>
            <a:endParaRPr lang="ru-RU" altLang="ru-RU"/>
          </a:p>
        </p:txBody>
      </p:sp>
    </p:spTree>
    <p:extLst>
      <p:ext uri="{BB962C8B-B14F-4D97-AF65-F5344CB8AC3E}">
        <p14:creationId xmlns:p14="http://schemas.microsoft.com/office/powerpoint/2010/main" val="2931426081"/>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itle 5"/>
          <p:cNvSpPr>
            <a:spLocks noGrp="1"/>
          </p:cNvSpPr>
          <p:nvPr>
            <p:ph type="title"/>
          </p:nvPr>
        </p:nvSpPr>
        <p:spPr/>
        <p:txBody>
          <a:bodyPr/>
          <a:lstStyle/>
          <a:p>
            <a:r>
              <a:rPr lang="en-US" dirty="0" smtClean="0"/>
              <a:t>Water Direction</a:t>
            </a:r>
            <a:endParaRPr lang="en-US" dirty="0"/>
          </a:p>
        </p:txBody>
      </p:sp>
      <p:pic>
        <p:nvPicPr>
          <p:cNvPr id="2" name="Content Placeholder 1"/>
          <p:cNvPicPr>
            <a:picLocks noGrp="1" noChangeAspect="1"/>
          </p:cNvPicPr>
          <p:nvPr>
            <p:ph idx="1"/>
          </p:nvPr>
        </p:nvPicPr>
        <p:blipFill rotWithShape="1">
          <a:blip r:embed="rId2">
            <a:extLst>
              <a:ext uri="{28A0092B-C50C-407E-A947-70E740481C1C}">
                <a14:useLocalDpi xmlns:a14="http://schemas.microsoft.com/office/drawing/2010/main" val="0"/>
              </a:ext>
            </a:extLst>
          </a:blip>
          <a:srcRect r="19655"/>
          <a:stretch/>
        </p:blipFill>
        <p:spPr>
          <a:xfrm>
            <a:off x="3194587" y="1054100"/>
            <a:ext cx="3456384" cy="3226470"/>
          </a:xfrm>
        </p:spPr>
      </p:pic>
      <p:sp>
        <p:nvSpPr>
          <p:cNvPr id="5" name="Slide Number Placeholder 4"/>
          <p:cNvSpPr>
            <a:spLocks noGrp="1"/>
          </p:cNvSpPr>
          <p:nvPr>
            <p:ph type="sldNum" sz="quarter" idx="12"/>
          </p:nvPr>
        </p:nvSpPr>
        <p:spPr/>
        <p:txBody>
          <a:bodyPr/>
          <a:lstStyle/>
          <a:p>
            <a:fld id="{DC411202-5F12-40EC-8767-00849BA3E5DD}" type="slidenum">
              <a:rPr lang="ru-RU" altLang="ru-RU" smtClean="0"/>
              <a:pPr/>
              <a:t>77</a:t>
            </a:fld>
            <a:endParaRPr lang="ru-RU" altLang="ru-RU"/>
          </a:p>
        </p:txBody>
      </p:sp>
      <p:sp>
        <p:nvSpPr>
          <p:cNvPr id="3" name="TextBox 2"/>
          <p:cNvSpPr txBox="1"/>
          <p:nvPr/>
        </p:nvSpPr>
        <p:spPr>
          <a:xfrm>
            <a:off x="2771800" y="4280570"/>
            <a:ext cx="4301959" cy="646331"/>
          </a:xfrm>
          <a:prstGeom prst="rect">
            <a:avLst/>
          </a:prstGeom>
          <a:noFill/>
        </p:spPr>
        <p:txBody>
          <a:bodyPr wrap="square" rtlCol="0">
            <a:spAutoFit/>
          </a:bodyPr>
          <a:lstStyle/>
          <a:p>
            <a:pPr algn="ctr"/>
            <a:r>
              <a:rPr lang="en-US" b="0" dirty="0" smtClean="0"/>
              <a:t>Which way is this stream flowing?</a:t>
            </a:r>
          </a:p>
          <a:p>
            <a:pPr algn="ctr"/>
            <a:r>
              <a:rPr lang="en-US" b="0" dirty="0" smtClean="0"/>
              <a:t>How can you tell?</a:t>
            </a:r>
            <a:endParaRPr lang="en-US" b="0" dirty="0"/>
          </a:p>
        </p:txBody>
      </p:sp>
    </p:spTree>
    <p:extLst>
      <p:ext uri="{BB962C8B-B14F-4D97-AF65-F5344CB8AC3E}">
        <p14:creationId xmlns:p14="http://schemas.microsoft.com/office/powerpoint/2010/main" val="3356662599"/>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Content Placeholder 4"/>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979712" y="228952"/>
            <a:ext cx="6204268" cy="4641084"/>
          </a:xfrm>
        </p:spPr>
      </p:pic>
      <p:sp>
        <p:nvSpPr>
          <p:cNvPr id="4" name="Slide Number Placeholder 3"/>
          <p:cNvSpPr>
            <a:spLocks noGrp="1"/>
          </p:cNvSpPr>
          <p:nvPr>
            <p:ph type="sldNum" sz="quarter" idx="12"/>
          </p:nvPr>
        </p:nvSpPr>
        <p:spPr/>
        <p:txBody>
          <a:bodyPr/>
          <a:lstStyle/>
          <a:p>
            <a:fld id="{26F30668-4889-4052-BC14-8B088809F315}" type="slidenum">
              <a:rPr lang="ru-RU" altLang="ru-RU" smtClean="0"/>
              <a:pPr/>
              <a:t>78</a:t>
            </a:fld>
            <a:endParaRPr lang="ru-RU" altLang="ru-RU"/>
          </a:p>
        </p:txBody>
      </p:sp>
    </p:spTree>
    <p:extLst>
      <p:ext uri="{BB962C8B-B14F-4D97-AF65-F5344CB8AC3E}">
        <p14:creationId xmlns:p14="http://schemas.microsoft.com/office/powerpoint/2010/main" val="3694820207"/>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ko-KR" dirty="0">
                <a:ea typeface="굴림" pitchFamily="34" charset="-127"/>
              </a:rPr>
              <a:t>Geology Merit Badge Requirements</a:t>
            </a:r>
            <a:endParaRPr lang="en-US" dirty="0"/>
          </a:p>
        </p:txBody>
      </p:sp>
      <p:sp>
        <p:nvSpPr>
          <p:cNvPr id="8" name="Content Placeholder 7"/>
          <p:cNvSpPr>
            <a:spLocks noGrp="1"/>
          </p:cNvSpPr>
          <p:nvPr>
            <p:ph idx="1"/>
          </p:nvPr>
        </p:nvSpPr>
        <p:spPr/>
        <p:txBody>
          <a:bodyPr>
            <a:normAutofit/>
          </a:bodyPr>
          <a:lstStyle/>
          <a:p>
            <a:pPr marL="342991" indent="-342991">
              <a:buFont typeface="+mj-lt"/>
              <a:buAutoNum type="arabicPeriod" startAt="5"/>
            </a:pPr>
            <a:r>
              <a:rPr lang="en-US" sz="1650" dirty="0"/>
              <a:t>Do ONE of the following (a OR b OR c OR d):</a:t>
            </a:r>
          </a:p>
          <a:p>
            <a:pPr marL="600235" lvl="1" indent="-257244">
              <a:buFont typeface="+mj-lt"/>
              <a:buAutoNum type="alphaLcPeriod" startAt="4"/>
            </a:pPr>
            <a:r>
              <a:rPr lang="en-US" sz="1350" dirty="0"/>
              <a:t>Earth History Option</a:t>
            </a:r>
          </a:p>
          <a:p>
            <a:pPr marL="943226" lvl="2" indent="-257244">
              <a:buFont typeface="+mj-lt"/>
              <a:buAutoNum type="arabicPeriod"/>
            </a:pPr>
            <a:r>
              <a:rPr lang="en-US" sz="1200" dirty="0"/>
              <a:t>Create a chart showing suggested geological eras and periods. Determine which period the rocks in your region might have been formed.</a:t>
            </a:r>
          </a:p>
          <a:p>
            <a:pPr marL="943226" lvl="2" indent="-257244">
              <a:buFont typeface="+mj-lt"/>
              <a:buAutoNum type="arabicPeriod"/>
            </a:pPr>
            <a:r>
              <a:rPr lang="en-US" sz="1200" dirty="0"/>
              <a:t>Explain the theory of plate tectonics. Make a chart explaining, or discuss with your counselor, how the processes of plate tectonics work. Discuss how plate tectonics determines the distribution of most of the Earth's volcanoes, earthquakes, and mountain belts.</a:t>
            </a:r>
          </a:p>
          <a:p>
            <a:pPr marL="943226" lvl="2" indent="-257244">
              <a:buFont typeface="+mj-lt"/>
              <a:buAutoNum type="arabicPeriod"/>
            </a:pPr>
            <a:r>
              <a:rPr lang="en-US" sz="1200" dirty="0"/>
              <a:t>Explain to your counselor the processes of burial and fossilization, and discuss the concept of extinction.</a:t>
            </a:r>
          </a:p>
          <a:p>
            <a:pPr marL="943226" lvl="2" indent="-257244">
              <a:buFont typeface="+mj-lt"/>
              <a:buAutoNum type="arabicPeriod"/>
            </a:pPr>
            <a:r>
              <a:rPr lang="en-US" sz="1200" dirty="0"/>
              <a:t>Explain to your counselor how fossils provide information about ancient life, environment, climate, and geography. Discuss the following terms and explain how animals from each habitat obtain food: benthonic, pelagic, littoral, lacustrine, open marine, brackish, fluvial, </a:t>
            </a:r>
            <a:r>
              <a:rPr lang="en-US" sz="1200" dirty="0" err="1"/>
              <a:t>eolian</a:t>
            </a:r>
            <a:r>
              <a:rPr lang="en-US" sz="1200" dirty="0"/>
              <a:t>, protected reef.</a:t>
            </a:r>
          </a:p>
        </p:txBody>
      </p:sp>
      <p:sp>
        <p:nvSpPr>
          <p:cNvPr id="3" name="Slide Number Placeholder 2"/>
          <p:cNvSpPr>
            <a:spLocks noGrp="1"/>
          </p:cNvSpPr>
          <p:nvPr>
            <p:ph type="sldNum" sz="quarter" idx="12"/>
          </p:nvPr>
        </p:nvSpPr>
        <p:spPr/>
        <p:txBody>
          <a:bodyPr/>
          <a:lstStyle/>
          <a:p>
            <a:fld id="{47EC126E-BE74-4B7F-BA1E-8E3957F0E8C4}" type="slidenum">
              <a:rPr lang="en-GB" altLang="ru-RU" smtClean="0"/>
              <a:pPr/>
              <a:t>8</a:t>
            </a:fld>
            <a:endParaRPr lang="en-GB" altLang="ru-RU"/>
          </a:p>
        </p:txBody>
      </p:sp>
      <p:pic>
        <p:nvPicPr>
          <p:cNvPr id="6" name="Picture 5">
            <a:extLst>
              <a:ext uri="{FF2B5EF4-FFF2-40B4-BE49-F238E27FC236}">
                <a16:creationId xmlns:a16="http://schemas.microsoft.com/office/drawing/2014/main" xmlns="" id="{E4BC7020-3705-49AE-995C-C5E643F350C7}"/>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215578"/>
            <a:ext cx="771709" cy="771709"/>
          </a:xfrm>
          <a:prstGeom prst="rect">
            <a:avLst/>
          </a:prstGeom>
        </p:spPr>
      </p:pic>
    </p:spTree>
    <p:extLst>
      <p:ext uri="{BB962C8B-B14F-4D97-AF65-F5344CB8AC3E}">
        <p14:creationId xmlns:p14="http://schemas.microsoft.com/office/powerpoint/2010/main" val="3693238880"/>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7" name="Title 6"/>
          <p:cNvSpPr>
            <a:spLocks noGrp="1"/>
          </p:cNvSpPr>
          <p:nvPr>
            <p:ph type="title"/>
          </p:nvPr>
        </p:nvSpPr>
        <p:spPr/>
        <p:txBody>
          <a:bodyPr>
            <a:normAutofit/>
          </a:bodyPr>
          <a:lstStyle/>
          <a:p>
            <a:r>
              <a:rPr kumimoji="1" lang="en-US" altLang="ko-KR" dirty="0">
                <a:ea typeface="굴림" pitchFamily="34" charset="-127"/>
              </a:rPr>
              <a:t>Geology Merit Badge Requirements</a:t>
            </a:r>
            <a:endParaRPr lang="en-US" dirty="0"/>
          </a:p>
        </p:txBody>
      </p:sp>
      <p:sp>
        <p:nvSpPr>
          <p:cNvPr id="8" name="Content Placeholder 7"/>
          <p:cNvSpPr>
            <a:spLocks noGrp="1"/>
          </p:cNvSpPr>
          <p:nvPr>
            <p:ph idx="1"/>
          </p:nvPr>
        </p:nvSpPr>
        <p:spPr/>
        <p:txBody>
          <a:bodyPr>
            <a:normAutofit lnSpcReduction="10000"/>
          </a:bodyPr>
          <a:lstStyle/>
          <a:p>
            <a:pPr marL="342991" indent="-342991">
              <a:buFont typeface="+mj-lt"/>
              <a:buAutoNum type="arabicPeriod" startAt="5"/>
            </a:pPr>
            <a:r>
              <a:rPr lang="en-US" sz="1650" dirty="0"/>
              <a:t>Do ONE of the following (a OR b OR c OR d):</a:t>
            </a:r>
          </a:p>
          <a:p>
            <a:pPr marL="600235" lvl="1" indent="-257244">
              <a:buFont typeface="+mj-lt"/>
              <a:buAutoNum type="alphaLcPeriod" startAt="4"/>
            </a:pPr>
            <a:r>
              <a:rPr lang="en-US" sz="1350" dirty="0"/>
              <a:t>Earth History Option</a:t>
            </a:r>
          </a:p>
          <a:p>
            <a:pPr marL="943226" lvl="2" indent="-257244">
              <a:buFont typeface="+mj-lt"/>
              <a:buAutoNum type="arabicPeriod" startAt="5"/>
            </a:pPr>
            <a:r>
              <a:rPr lang="en-US" sz="1200" dirty="0"/>
              <a:t>Collect 10 different fossil plants or animals OR (with your counselor's assistance) identify 15 different fossil plants or animals. Record in a notebook where you obtained (found, bought, traded) each one. Classify each specimen to the best of your ability, and explain how each one might have survived and obtained food. Tell what else you can learn from these fossils.</a:t>
            </a:r>
          </a:p>
          <a:p>
            <a:pPr marL="943226" lvl="2" indent="-257244">
              <a:buFont typeface="+mj-lt"/>
              <a:buAutoNum type="arabicPeriod" startAt="6"/>
            </a:pPr>
            <a:r>
              <a:rPr lang="en-US" sz="1200" dirty="0"/>
              <a:t>Do ONE of the following:</a:t>
            </a:r>
          </a:p>
          <a:p>
            <a:pPr marL="1286218" lvl="3" indent="-257244">
              <a:buFont typeface="+mj-lt"/>
              <a:buAutoNum type="alphaLcPeriod"/>
            </a:pPr>
            <a:r>
              <a:rPr lang="en-US" sz="1050" dirty="0"/>
              <a:t>Visit a science museum or the geology department of a local university that has fossils on display. With your parent's and counselor's approval, before you go, make an appointment with a curator or guide who can show you how the fossils are preserved and prepared for display.</a:t>
            </a:r>
          </a:p>
          <a:p>
            <a:pPr marL="1286218" lvl="3" indent="-257244">
              <a:buFont typeface="+mj-lt"/>
              <a:buAutoNum type="alphaLcPeriod"/>
            </a:pPr>
            <a:r>
              <a:rPr lang="en-US" sz="1050" dirty="0"/>
              <a:t>Visit a structure in your area that was built using fossiliferous rocks. Determine what kind of rock was used and tell your counselor the kinds of fossil evidence you found there.</a:t>
            </a:r>
          </a:p>
          <a:p>
            <a:pPr marL="1286218" lvl="3" indent="-257244">
              <a:buFont typeface="+mj-lt"/>
              <a:buAutoNum type="alphaLcPeriod"/>
            </a:pPr>
            <a:r>
              <a:rPr lang="en-US" sz="1050" dirty="0"/>
              <a:t>Visit a rock outcrop that contains fossils. Determine what kind of rock contains the fossils, and tell your counselor the kinds of fossil evidence you found at the outcrop.</a:t>
            </a:r>
          </a:p>
          <a:p>
            <a:pPr marL="1286218" lvl="3" indent="-257244">
              <a:buFont typeface="+mj-lt"/>
              <a:buAutoNum type="alphaLcPeriod"/>
            </a:pPr>
            <a:r>
              <a:rPr lang="en-US" sz="1050" dirty="0"/>
              <a:t>Prepare a display or presentation on your state fossil. Include an image of the fossil, the age of the fossil, and its classification. You may use maps, books, articles from periodicals, and research found on the Internet (with your parent's permission). Share the display with your counselor or a small group (such as your class at school). If your state does not have a state fossil, you may select a state fossil from a neighboring state.</a:t>
            </a:r>
          </a:p>
        </p:txBody>
      </p:sp>
      <p:sp>
        <p:nvSpPr>
          <p:cNvPr id="3" name="Slide Number Placeholder 2"/>
          <p:cNvSpPr>
            <a:spLocks noGrp="1"/>
          </p:cNvSpPr>
          <p:nvPr>
            <p:ph type="sldNum" sz="quarter" idx="12"/>
          </p:nvPr>
        </p:nvSpPr>
        <p:spPr/>
        <p:txBody>
          <a:bodyPr/>
          <a:lstStyle/>
          <a:p>
            <a:fld id="{47EC126E-BE74-4B7F-BA1E-8E3957F0E8C4}" type="slidenum">
              <a:rPr lang="en-GB" altLang="ru-RU" smtClean="0"/>
              <a:pPr/>
              <a:t>9</a:t>
            </a:fld>
            <a:endParaRPr lang="en-GB" altLang="ru-RU"/>
          </a:p>
        </p:txBody>
      </p:sp>
      <p:pic>
        <p:nvPicPr>
          <p:cNvPr id="6" name="Picture 5">
            <a:extLst>
              <a:ext uri="{FF2B5EF4-FFF2-40B4-BE49-F238E27FC236}">
                <a16:creationId xmlns:a16="http://schemas.microsoft.com/office/drawing/2014/main" xmlns="" id="{0F25808E-5AB4-4608-BDC8-F98CB3148405}"/>
              </a:ext>
            </a:extLst>
          </p:cNvPr>
          <p:cNvPicPr>
            <a:picLocks noChangeAspect="1"/>
          </p:cNvPicPr>
          <p:nvPr/>
        </p:nvPicPr>
        <p:blipFill>
          <a:blip r:embed="rId2" cstate="print">
            <a:extLst>
              <a:ext uri="{28A0092B-C50C-407E-A947-70E740481C1C}">
                <a14:useLocalDpi xmlns:a14="http://schemas.microsoft.com/office/drawing/2010/main" val="0"/>
              </a:ext>
            </a:extLst>
          </a:blip>
          <a:stretch>
            <a:fillRect/>
          </a:stretch>
        </p:blipFill>
        <p:spPr>
          <a:xfrm>
            <a:off x="7092280" y="215578"/>
            <a:ext cx="771709" cy="771709"/>
          </a:xfrm>
          <a:prstGeom prst="rect">
            <a:avLst/>
          </a:prstGeom>
        </p:spPr>
      </p:pic>
    </p:spTree>
    <p:extLst>
      <p:ext uri="{BB962C8B-B14F-4D97-AF65-F5344CB8AC3E}">
        <p14:creationId xmlns:p14="http://schemas.microsoft.com/office/powerpoint/2010/main" val="4072364402"/>
      </p:ext>
    </p:extLst>
  </p:cSld>
  <p:clrMapOvr>
    <a:masterClrMapping/>
  </p:clrMapOvr>
</p:sld>
</file>

<file path=ppt/theme/theme1.xml><?xml version="1.0" encoding="utf-8"?>
<a:theme xmlns:a="http://schemas.openxmlformats.org/drawingml/2006/main" name="template">
  <a:themeElements>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fontScheme name="template">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Arial" charset="0"/>
          </a:defRPr>
        </a:defPPr>
      </a:lstStyle>
    </a:lnDef>
  </a:objectDefaults>
  <a:extraClrSchemeLst>
    <a:extraClrScheme>
      <a:clrScheme name="template 1">
        <a:dk1>
          <a:srgbClr val="4D4D4D"/>
        </a:dk1>
        <a:lt1>
          <a:srgbClr val="FFFFFF"/>
        </a:lt1>
        <a:dk2>
          <a:srgbClr val="000000"/>
        </a:dk2>
        <a:lt2>
          <a:srgbClr val="D5E1F3"/>
        </a:lt2>
        <a:accent1>
          <a:srgbClr val="BC4417"/>
        </a:accent1>
        <a:accent2>
          <a:srgbClr val="CF9C1C"/>
        </a:accent2>
        <a:accent3>
          <a:srgbClr val="FFFFFF"/>
        </a:accent3>
        <a:accent4>
          <a:srgbClr val="404040"/>
        </a:accent4>
        <a:accent5>
          <a:srgbClr val="DAB0AB"/>
        </a:accent5>
        <a:accent6>
          <a:srgbClr val="BB8D18"/>
        </a:accent6>
        <a:hlink>
          <a:srgbClr val="E8C97C"/>
        </a:hlink>
        <a:folHlink>
          <a:srgbClr val="EAEAEA"/>
        </a:folHlink>
      </a:clrScheme>
      <a:clrMap bg1="lt1" tx1="dk1" bg2="lt2" tx2="dk2" accent1="accent1" accent2="accent2" accent3="accent3" accent4="accent4" accent5="accent5" accent6="accent6" hlink="hlink" folHlink="folHlink"/>
    </a:extraClrScheme>
    <a:extraClrScheme>
      <a:clrScheme name="template 2">
        <a:dk1>
          <a:srgbClr val="4D4D4D"/>
        </a:dk1>
        <a:lt1>
          <a:srgbClr val="FFFFFF"/>
        </a:lt1>
        <a:dk2>
          <a:srgbClr val="000000"/>
        </a:dk2>
        <a:lt2>
          <a:srgbClr val="986615"/>
        </a:lt2>
        <a:accent1>
          <a:srgbClr val="BF4413"/>
        </a:accent1>
        <a:accent2>
          <a:srgbClr val="FFAB21"/>
        </a:accent2>
        <a:accent3>
          <a:srgbClr val="FFFFFF"/>
        </a:accent3>
        <a:accent4>
          <a:srgbClr val="404040"/>
        </a:accent4>
        <a:accent5>
          <a:srgbClr val="DCB0AA"/>
        </a:accent5>
        <a:accent6>
          <a:srgbClr val="E79B1D"/>
        </a:accent6>
        <a:hlink>
          <a:srgbClr val="C5A379"/>
        </a:hlink>
        <a:folHlink>
          <a:srgbClr val="EAEAEA"/>
        </a:folHlink>
      </a:clrScheme>
      <a:clrMap bg1="lt1" tx1="dk1" bg2="lt2" tx2="dk2" accent1="accent1" accent2="accent2" accent3="accent3" accent4="accent4" accent5="accent5" accent6="accent6" hlink="hlink" folHlink="folHlink"/>
    </a:extraClrScheme>
    <a:extraClrScheme>
      <a:clrScheme name="template 3">
        <a:dk1>
          <a:srgbClr val="4D4D4D"/>
        </a:dk1>
        <a:lt1>
          <a:srgbClr val="FFFFFF"/>
        </a:lt1>
        <a:dk2>
          <a:srgbClr val="000000"/>
        </a:dk2>
        <a:lt2>
          <a:srgbClr val="4A1B17"/>
        </a:lt2>
        <a:accent1>
          <a:srgbClr val="C66C00"/>
        </a:accent1>
        <a:accent2>
          <a:srgbClr val="FED416"/>
        </a:accent2>
        <a:accent3>
          <a:srgbClr val="FFFFFF"/>
        </a:accent3>
        <a:accent4>
          <a:srgbClr val="404040"/>
        </a:accent4>
        <a:accent5>
          <a:srgbClr val="DFBAAA"/>
        </a:accent5>
        <a:accent6>
          <a:srgbClr val="E6C013"/>
        </a:accent6>
        <a:hlink>
          <a:srgbClr val="FFDE93"/>
        </a:hlink>
        <a:folHlink>
          <a:srgbClr val="EAEAEA"/>
        </a:folHlink>
      </a:clrScheme>
      <a:clrMap bg1="lt1" tx1="dk1" bg2="lt2" tx2="dk2" accent1="accent1" accent2="accent2" accent3="accent3" accent4="accent4" accent5="accent5" accent6="accent6" hlink="hlink" folHlink="folHlink"/>
    </a:extraClrScheme>
    <a:extraClrScheme>
      <a:clrScheme name="template 4">
        <a:dk1>
          <a:srgbClr val="4D4D4D"/>
        </a:dk1>
        <a:lt1>
          <a:srgbClr val="FFFFFF"/>
        </a:lt1>
        <a:dk2>
          <a:srgbClr val="000000"/>
        </a:dk2>
        <a:lt2>
          <a:srgbClr val="9B6902"/>
        </a:lt2>
        <a:accent1>
          <a:srgbClr val="C75E00"/>
        </a:accent1>
        <a:accent2>
          <a:srgbClr val="FED416"/>
        </a:accent2>
        <a:accent3>
          <a:srgbClr val="FFFFFF"/>
        </a:accent3>
        <a:accent4>
          <a:srgbClr val="404040"/>
        </a:accent4>
        <a:accent5>
          <a:srgbClr val="E0B6AA"/>
        </a:accent5>
        <a:accent6>
          <a:srgbClr val="E6C013"/>
        </a:accent6>
        <a:hlink>
          <a:srgbClr val="EE6600"/>
        </a:hlink>
        <a:folHlink>
          <a:srgbClr val="EAEAEA"/>
        </a:folHlink>
      </a:clrScheme>
      <a:clrMap bg1="lt1" tx1="dk1" bg2="lt2" tx2="dk2" accent1="accent1" accent2="accent2" accent3="accent3" accent4="accent4" accent5="accent5" accent6="accent6" hlink="hlink" folHlink="folHlink"/>
    </a:extraClrScheme>
    <a:extraClrScheme>
      <a:clrScheme name="template 5">
        <a:dk1>
          <a:srgbClr val="4D4D4D"/>
        </a:dk1>
        <a:lt1>
          <a:srgbClr val="FFFFFF"/>
        </a:lt1>
        <a:dk2>
          <a:srgbClr val="000000"/>
        </a:dk2>
        <a:lt2>
          <a:srgbClr val="570301"/>
        </a:lt2>
        <a:accent1>
          <a:srgbClr val="D37E00"/>
        </a:accent1>
        <a:accent2>
          <a:srgbClr val="F5CB03"/>
        </a:accent2>
        <a:accent3>
          <a:srgbClr val="FFFFFF"/>
        </a:accent3>
        <a:accent4>
          <a:srgbClr val="404040"/>
        </a:accent4>
        <a:accent5>
          <a:srgbClr val="E6C0AA"/>
        </a:accent5>
        <a:accent6>
          <a:srgbClr val="DEB802"/>
        </a:accent6>
        <a:hlink>
          <a:srgbClr val="D86001"/>
        </a:hlink>
        <a:folHlink>
          <a:srgbClr val="EAEAEA"/>
        </a:folHlink>
      </a:clrScheme>
      <a:clrMap bg1="lt1" tx1="dk1" bg2="lt2" tx2="dk2" accent1="accent1" accent2="accent2" accent3="accent3" accent4="accent4" accent5="accent5" accent6="accent6" hlink="hlink" folHlink="folHlink"/>
    </a:extraClrScheme>
    <a:extraClrScheme>
      <a:clrScheme name="template 6">
        <a:dk1>
          <a:srgbClr val="4D4D4D"/>
        </a:dk1>
        <a:lt1>
          <a:srgbClr val="FFFFFF"/>
        </a:lt1>
        <a:dk2>
          <a:srgbClr val="000000"/>
        </a:dk2>
        <a:lt2>
          <a:srgbClr val="713C0C"/>
        </a:lt2>
        <a:accent1>
          <a:srgbClr val="E4B058"/>
        </a:accent1>
        <a:accent2>
          <a:srgbClr val="FDD912"/>
        </a:accent2>
        <a:accent3>
          <a:srgbClr val="FFFFFF"/>
        </a:accent3>
        <a:accent4>
          <a:srgbClr val="404040"/>
        </a:accent4>
        <a:accent5>
          <a:srgbClr val="EFD4B4"/>
        </a:accent5>
        <a:accent6>
          <a:srgbClr val="E5C40F"/>
        </a:accent6>
        <a:hlink>
          <a:srgbClr val="E06301"/>
        </a:hlink>
        <a:folHlink>
          <a:srgbClr val="EAEAEA"/>
        </a:folHlink>
      </a:clrScheme>
      <a:clrMap bg1="lt1" tx1="dk1" bg2="lt2" tx2="dk2" accent1="accent1" accent2="accent2" accent3="accent3" accent4="accent4" accent5="accent5" accent6="accent6" hlink="hlink" folHlink="folHlink"/>
    </a:extraClrScheme>
    <a:extraClrScheme>
      <a:clrScheme name="template 7">
        <a:dk1>
          <a:srgbClr val="4D4D4D"/>
        </a:dk1>
        <a:lt1>
          <a:srgbClr val="FFFFFF"/>
        </a:lt1>
        <a:dk2>
          <a:srgbClr val="000000"/>
        </a:dk2>
        <a:lt2>
          <a:srgbClr val="953900"/>
        </a:lt2>
        <a:accent1>
          <a:srgbClr val="B65300"/>
        </a:accent1>
        <a:accent2>
          <a:srgbClr val="CE6A00"/>
        </a:accent2>
        <a:accent3>
          <a:srgbClr val="FFFFFF"/>
        </a:accent3>
        <a:accent4>
          <a:srgbClr val="404040"/>
        </a:accent4>
        <a:accent5>
          <a:srgbClr val="D7B3AA"/>
        </a:accent5>
        <a:accent6>
          <a:srgbClr val="BA5F00"/>
        </a:accent6>
        <a:hlink>
          <a:srgbClr val="F0A806"/>
        </a:hlink>
        <a:folHlink>
          <a:srgbClr val="FFE6CD"/>
        </a:folHlink>
      </a:clrScheme>
      <a:clrMap bg1="lt1" tx1="dk1" bg2="lt2" tx2="dk2" accent1="accent1" accent2="accent2" accent3="accent3" accent4="accent4" accent5="accent5" accent6="accent6" hlink="hlink" folHlink="folHlink"/>
    </a:extraClrScheme>
    <a:extraClrScheme>
      <a:clrScheme name="template 8">
        <a:dk1>
          <a:srgbClr val="4D4D4D"/>
        </a:dk1>
        <a:lt1>
          <a:srgbClr val="FFFFFF"/>
        </a:lt1>
        <a:dk2>
          <a:srgbClr val="000000"/>
        </a:dk2>
        <a:lt2>
          <a:srgbClr val="D87200"/>
        </a:lt2>
        <a:accent1>
          <a:srgbClr val="E29B07"/>
        </a:accent1>
        <a:accent2>
          <a:srgbClr val="EDBF03"/>
        </a:accent2>
        <a:accent3>
          <a:srgbClr val="FFFFFF"/>
        </a:accent3>
        <a:accent4>
          <a:srgbClr val="404040"/>
        </a:accent4>
        <a:accent5>
          <a:srgbClr val="EECBAA"/>
        </a:accent5>
        <a:accent6>
          <a:srgbClr val="D7AD02"/>
        </a:accent6>
        <a:hlink>
          <a:srgbClr val="7CA43F"/>
        </a:hlink>
        <a:folHlink>
          <a:srgbClr val="FFE6CD"/>
        </a:folHlink>
      </a:clrScheme>
      <a:clrMap bg1="lt1" tx1="dk1" bg2="lt2" tx2="dk2" accent1="accent1" accent2="accent2" accent3="accent3" accent4="accent4" accent5="accent5" accent6="accent6" hlink="hlink" folHlink="folHlink"/>
    </a:extraClrScheme>
    <a:extraClrScheme>
      <a:clrScheme name="template 9">
        <a:dk1>
          <a:srgbClr val="4D4D4D"/>
        </a:dk1>
        <a:lt1>
          <a:srgbClr val="FFFFFF"/>
        </a:lt1>
        <a:dk2>
          <a:srgbClr val="000000"/>
        </a:dk2>
        <a:lt2>
          <a:srgbClr val="D24D06"/>
        </a:lt2>
        <a:accent1>
          <a:srgbClr val="E59709"/>
        </a:accent1>
        <a:accent2>
          <a:srgbClr val="E9AC24"/>
        </a:accent2>
        <a:accent3>
          <a:srgbClr val="FFFFFF"/>
        </a:accent3>
        <a:accent4>
          <a:srgbClr val="404040"/>
        </a:accent4>
        <a:accent5>
          <a:srgbClr val="F0C9AA"/>
        </a:accent5>
        <a:accent6>
          <a:srgbClr val="D39B20"/>
        </a:accent6>
        <a:hlink>
          <a:srgbClr val="F7B80B"/>
        </a:hlink>
        <a:folHlink>
          <a:srgbClr val="FFE6CD"/>
        </a:folHlink>
      </a:clrScheme>
      <a:clrMap bg1="lt1" tx1="dk1" bg2="lt2" tx2="dk2" accent1="accent1" accent2="accent2" accent3="accent3" accent4="accent4" accent5="accent5" accent6="accent6" hlink="hlink" folHlink="folHlink"/>
    </a:extraClrScheme>
    <a:extraClrScheme>
      <a:clrScheme name="template 10">
        <a:dk1>
          <a:srgbClr val="4D4D4D"/>
        </a:dk1>
        <a:lt1>
          <a:srgbClr val="FFFFFF"/>
        </a:lt1>
        <a:dk2>
          <a:srgbClr val="000000"/>
        </a:dk2>
        <a:lt2>
          <a:srgbClr val="CD5003"/>
        </a:lt2>
        <a:accent1>
          <a:srgbClr val="419DCF"/>
        </a:accent1>
        <a:accent2>
          <a:srgbClr val="BC1F1F"/>
        </a:accent2>
        <a:accent3>
          <a:srgbClr val="FFFFFF"/>
        </a:accent3>
        <a:accent4>
          <a:srgbClr val="404040"/>
        </a:accent4>
        <a:accent5>
          <a:srgbClr val="B0CCE4"/>
        </a:accent5>
        <a:accent6>
          <a:srgbClr val="AA1B1B"/>
        </a:accent6>
        <a:hlink>
          <a:srgbClr val="FFE42F"/>
        </a:hlink>
        <a:folHlink>
          <a:srgbClr val="FFE6CD"/>
        </a:folHlink>
      </a:clrScheme>
      <a:clrMap bg1="lt1" tx1="dk1" bg2="lt2" tx2="dk2" accent1="accent1" accent2="accent2" accent3="accent3" accent4="accent4" accent5="accent5" accent6="accent6" hlink="hlink" folHlink="folHlink"/>
    </a:extraClrScheme>
    <a:extraClrScheme>
      <a:clrScheme name="template 11">
        <a:dk1>
          <a:srgbClr val="4D4D4D"/>
        </a:dk1>
        <a:lt1>
          <a:srgbClr val="FFFFFF"/>
        </a:lt1>
        <a:dk2>
          <a:srgbClr val="000000"/>
        </a:dk2>
        <a:lt2>
          <a:srgbClr val="DF2905"/>
        </a:lt2>
        <a:accent1>
          <a:srgbClr val="D05203"/>
        </a:accent1>
        <a:accent2>
          <a:srgbClr val="72A3E1"/>
        </a:accent2>
        <a:accent3>
          <a:srgbClr val="FFFFFF"/>
        </a:accent3>
        <a:accent4>
          <a:srgbClr val="404040"/>
        </a:accent4>
        <a:accent5>
          <a:srgbClr val="E4B3AA"/>
        </a:accent5>
        <a:accent6>
          <a:srgbClr val="6793CC"/>
        </a:accent6>
        <a:hlink>
          <a:srgbClr val="F3A105"/>
        </a:hlink>
        <a:folHlink>
          <a:srgbClr val="EAEAEA"/>
        </a:folHlink>
      </a:clrScheme>
      <a:clrMap bg1="lt1" tx1="dk1" bg2="lt2" tx2="dk2" accent1="accent1" accent2="accent2" accent3="accent3" accent4="accent4" accent5="accent5" accent6="accent6" hlink="hlink" folHlink="folHlink"/>
    </a:extraClrScheme>
  </a:extraClrSchemeLst>
</a:theme>
</file>

<file path=ppt/theme/theme2.xml><?xml version="1.0" encoding="utf-8"?>
<a:theme xmlns:a="http://schemas.openxmlformats.org/drawingml/2006/main" name="Custom Design">
  <a:themeElements>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Custom Design">
      <a:majorFont>
        <a:latin typeface="Georgia"/>
        <a:ea typeface=""/>
        <a:cs typeface=""/>
      </a:majorFont>
      <a:minorFont>
        <a:latin typeface="Georgia"/>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sp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Arial" charset="0"/>
          </a:defRPr>
        </a:defPPr>
      </a:lstStyle>
    </a:spDef>
    <a:lnDef>
      <a:spPr bwMode="auto">
        <a:xfrm>
          <a:off x="0" y="0"/>
          <a:ext cx="1" cy="1"/>
        </a:xfrm>
        <a:custGeom>
          <a:avLst/>
          <a:gdLst/>
          <a:ahLst/>
          <a:cxnLst/>
          <a:rect l="0" t="0" r="0" b="0"/>
          <a:pathLst/>
        </a:custGeom>
        <a:solidFill>
          <a:schemeClr val="accent1"/>
        </a:solidFill>
        <a:ln w="9525" cap="flat" cmpd="sng" algn="ctr">
          <a:solidFill>
            <a:schemeClr val="tx1"/>
          </a:solidFill>
          <a:prstDash val="solid"/>
          <a:round/>
          <a:headEnd type="none" w="med" len="med"/>
          <a:tailEnd type="none" w="med" len="med"/>
        </a:ln>
        <a:effectLst/>
        <a:extLst>
          <a:ext uri="{AF507438-7753-43E0-B8FC-AC1667EBCBE1}">
            <a14:hiddenEffects xmlns:a14="http://schemas.microsoft.com/office/drawing/2010/main">
              <a:effectLst>
                <a:outerShdw dist="35921" dir="2700000" algn="ctr" rotWithShape="0">
                  <a:schemeClr val="bg2"/>
                </a:outerShdw>
              </a:effectLst>
            </a14:hiddenEffects>
          </a:ext>
        </a:extLst>
      </a:spPr>
      <a:bodyPr vert="horz" wrap="square" lIns="91440" tIns="45720" rIns="91440" bIns="45720" numCol="1" anchor="t" anchorCtr="0" compatLnSpc="1">
        <a:prstTxWarp prst="textNoShape">
          <a:avLst/>
        </a:prstTxWarp>
      </a:bodyPr>
      <a:lstStyle>
        <a:defPPr marL="0" marR="0" indent="0" algn="l" defTabSz="914400" rtl="0" eaLnBrk="1" fontAlgn="base" latinLnBrk="0" hangingPunct="1">
          <a:lnSpc>
            <a:spcPct val="100000"/>
          </a:lnSpc>
          <a:spcBef>
            <a:spcPct val="0"/>
          </a:spcBef>
          <a:spcAft>
            <a:spcPct val="0"/>
          </a:spcAft>
          <a:buClrTx/>
          <a:buSzTx/>
          <a:buFontTx/>
          <a:buNone/>
          <a:tabLst/>
          <a:defRPr kumimoji="0" lang="ru-RU" altLang="ru-RU" sz="1800" b="1" i="0" u="none" strike="noStrike" cap="none" normalizeH="0" baseline="0" smtClean="0">
            <a:ln>
              <a:noFill/>
            </a:ln>
            <a:solidFill>
              <a:schemeClr val="tx1"/>
            </a:solidFill>
            <a:effectLst/>
            <a:latin typeface="Arial" charset="0"/>
          </a:defRPr>
        </a:defPPr>
      </a:lstStyle>
    </a:lnDef>
  </a:objectDefaults>
  <a:extraClrSchemeLst>
    <a:extraClrScheme>
      <a:clrScheme name="Custom Design 1">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clrMap bg1="lt1" tx1="dk1" bg2="lt2" tx2="dk2" accent1="accent1" accent2="accent2" accent3="accent3" accent4="accent4" accent5="accent5" accent6="accent6" hlink="hlink" folHlink="folHlink"/>
    </a:extraClrScheme>
    <a:extraClrScheme>
      <a:clrScheme name="Custom Design 2">
        <a:dk1>
          <a:srgbClr val="000000"/>
        </a:dk1>
        <a:lt1>
          <a:srgbClr val="FFFFFF"/>
        </a:lt1>
        <a:dk2>
          <a:srgbClr val="000000"/>
        </a:dk2>
        <a:lt2>
          <a:srgbClr val="969696"/>
        </a:lt2>
        <a:accent1>
          <a:srgbClr val="FBDF53"/>
        </a:accent1>
        <a:accent2>
          <a:srgbClr val="FF9966"/>
        </a:accent2>
        <a:accent3>
          <a:srgbClr val="FFFFFF"/>
        </a:accent3>
        <a:accent4>
          <a:srgbClr val="000000"/>
        </a:accent4>
        <a:accent5>
          <a:srgbClr val="FDECB3"/>
        </a:accent5>
        <a:accent6>
          <a:srgbClr val="E78A5C"/>
        </a:accent6>
        <a:hlink>
          <a:srgbClr val="CC3300"/>
        </a:hlink>
        <a:folHlink>
          <a:srgbClr val="996600"/>
        </a:folHlink>
      </a:clrScheme>
      <a:clrMap bg1="lt1" tx1="dk1" bg2="lt2" tx2="dk2" accent1="accent1" accent2="accent2" accent3="accent3" accent4="accent4" accent5="accent5" accent6="accent6" hlink="hlink" folHlink="folHlink"/>
    </a:extraClrScheme>
    <a:extraClrScheme>
      <a:clrScheme name="Custom Design 3">
        <a:dk1>
          <a:srgbClr val="000000"/>
        </a:dk1>
        <a:lt1>
          <a:srgbClr val="FFFFFF"/>
        </a:lt1>
        <a:dk2>
          <a:srgbClr val="000000"/>
        </a:dk2>
        <a:lt2>
          <a:srgbClr val="808080"/>
        </a:lt2>
        <a:accent1>
          <a:srgbClr val="99CCFF"/>
        </a:accent1>
        <a:accent2>
          <a:srgbClr val="CCCCFF"/>
        </a:accent2>
        <a:accent3>
          <a:srgbClr val="FFFFFF"/>
        </a:accent3>
        <a:accent4>
          <a:srgbClr val="000000"/>
        </a:accent4>
        <a:accent5>
          <a:srgbClr val="CAE2FF"/>
        </a:accent5>
        <a:accent6>
          <a:srgbClr val="B9B9E7"/>
        </a:accent6>
        <a:hlink>
          <a:srgbClr val="3333CC"/>
        </a:hlink>
        <a:folHlink>
          <a:srgbClr val="AF67FF"/>
        </a:folHlink>
      </a:clrScheme>
      <a:clrMap bg1="lt1" tx1="dk1" bg2="lt2" tx2="dk2" accent1="accent1" accent2="accent2" accent3="accent3" accent4="accent4" accent5="accent5" accent6="accent6" hlink="hlink" folHlink="folHlink"/>
    </a:extraClrScheme>
    <a:extraClrScheme>
      <a:clrScheme name="Custom Design 4">
        <a:dk1>
          <a:srgbClr val="000000"/>
        </a:dk1>
        <a:lt1>
          <a:srgbClr val="DEF6F1"/>
        </a:lt1>
        <a:dk2>
          <a:srgbClr val="000000"/>
        </a:dk2>
        <a:lt2>
          <a:srgbClr val="969696"/>
        </a:lt2>
        <a:accent1>
          <a:srgbClr val="FFFFFF"/>
        </a:accent1>
        <a:accent2>
          <a:srgbClr val="8DC6FF"/>
        </a:accent2>
        <a:accent3>
          <a:srgbClr val="ECFAF7"/>
        </a:accent3>
        <a:accent4>
          <a:srgbClr val="000000"/>
        </a:accent4>
        <a:accent5>
          <a:srgbClr val="FFFFFF"/>
        </a:accent5>
        <a:accent6>
          <a:srgbClr val="7FB3E7"/>
        </a:accent6>
        <a:hlink>
          <a:srgbClr val="0066CC"/>
        </a:hlink>
        <a:folHlink>
          <a:srgbClr val="00A800"/>
        </a:folHlink>
      </a:clrScheme>
      <a:clrMap bg1="lt1" tx1="dk1" bg2="lt2" tx2="dk2" accent1="accent1" accent2="accent2" accent3="accent3" accent4="accent4" accent5="accent5" accent6="accent6" hlink="hlink" folHlink="folHlink"/>
    </a:extraClrScheme>
    <a:extraClrScheme>
      <a:clrScheme name="Custom Design 5">
        <a:dk1>
          <a:srgbClr val="000000"/>
        </a:dk1>
        <a:lt1>
          <a:srgbClr val="FFFFD9"/>
        </a:lt1>
        <a:dk2>
          <a:srgbClr val="000000"/>
        </a:dk2>
        <a:lt2>
          <a:srgbClr val="777777"/>
        </a:lt2>
        <a:accent1>
          <a:srgbClr val="FFFFF7"/>
        </a:accent1>
        <a:accent2>
          <a:srgbClr val="33CCCC"/>
        </a:accent2>
        <a:accent3>
          <a:srgbClr val="FFFFE9"/>
        </a:accent3>
        <a:accent4>
          <a:srgbClr val="000000"/>
        </a:accent4>
        <a:accent5>
          <a:srgbClr val="FFFFFA"/>
        </a:accent5>
        <a:accent6>
          <a:srgbClr val="2DB9B9"/>
        </a:accent6>
        <a:hlink>
          <a:srgbClr val="FF5050"/>
        </a:hlink>
        <a:folHlink>
          <a:srgbClr val="FF9900"/>
        </a:folHlink>
      </a:clrScheme>
      <a:clrMap bg1="lt1" tx1="dk1" bg2="lt2" tx2="dk2" accent1="accent1" accent2="accent2" accent3="accent3" accent4="accent4" accent5="accent5" accent6="accent6" hlink="hlink" folHlink="folHlink"/>
    </a:extraClrScheme>
    <a:extraClrScheme>
      <a:clrScheme name="Custom Design 6">
        <a:dk1>
          <a:srgbClr val="005A58"/>
        </a:dk1>
        <a:lt1>
          <a:srgbClr val="FFFFFF"/>
        </a:lt1>
        <a:dk2>
          <a:srgbClr val="008080"/>
        </a:dk2>
        <a:lt2>
          <a:srgbClr val="FFFF99"/>
        </a:lt2>
        <a:accent1>
          <a:srgbClr val="006462"/>
        </a:accent1>
        <a:accent2>
          <a:srgbClr val="6D6FC7"/>
        </a:accent2>
        <a:accent3>
          <a:srgbClr val="AAC0C0"/>
        </a:accent3>
        <a:accent4>
          <a:srgbClr val="DADADA"/>
        </a:accent4>
        <a:accent5>
          <a:srgbClr val="AAB8B7"/>
        </a:accent5>
        <a:accent6>
          <a:srgbClr val="6264B4"/>
        </a:accent6>
        <a:hlink>
          <a:srgbClr val="00FFFF"/>
        </a:hlink>
        <a:folHlink>
          <a:srgbClr val="00FF00"/>
        </a:folHlink>
      </a:clrScheme>
      <a:clrMap bg1="dk2" tx1="lt1" bg2="dk1" tx2="lt2" accent1="accent1" accent2="accent2" accent3="accent3" accent4="accent4" accent5="accent5" accent6="accent6" hlink="hlink" folHlink="folHlink"/>
    </a:extraClrScheme>
    <a:extraClrScheme>
      <a:clrScheme name="Custom Design 7">
        <a:dk1>
          <a:srgbClr val="5C1F00"/>
        </a:dk1>
        <a:lt1>
          <a:srgbClr val="FFFFFF"/>
        </a:lt1>
        <a:dk2>
          <a:srgbClr val="800000"/>
        </a:dk2>
        <a:lt2>
          <a:srgbClr val="DFD293"/>
        </a:lt2>
        <a:accent1>
          <a:srgbClr val="CC3300"/>
        </a:accent1>
        <a:accent2>
          <a:srgbClr val="BE7960"/>
        </a:accent2>
        <a:accent3>
          <a:srgbClr val="C0AAAA"/>
        </a:accent3>
        <a:accent4>
          <a:srgbClr val="DADADA"/>
        </a:accent4>
        <a:accent5>
          <a:srgbClr val="E2ADAA"/>
        </a:accent5>
        <a:accent6>
          <a:srgbClr val="AC6D56"/>
        </a:accent6>
        <a:hlink>
          <a:srgbClr val="FFFF99"/>
        </a:hlink>
        <a:folHlink>
          <a:srgbClr val="D3A219"/>
        </a:folHlink>
      </a:clrScheme>
      <a:clrMap bg1="dk2" tx1="lt1" bg2="dk1" tx2="lt2" accent1="accent1" accent2="accent2" accent3="accent3" accent4="accent4" accent5="accent5" accent6="accent6" hlink="hlink" folHlink="folHlink"/>
    </a:extraClrScheme>
    <a:extraClrScheme>
      <a:clrScheme name="Custom Design 8">
        <a:dk1>
          <a:srgbClr val="003366"/>
        </a:dk1>
        <a:lt1>
          <a:srgbClr val="FFFFFF"/>
        </a:lt1>
        <a:dk2>
          <a:srgbClr val="000099"/>
        </a:dk2>
        <a:lt2>
          <a:srgbClr val="CCFFFF"/>
        </a:lt2>
        <a:accent1>
          <a:srgbClr val="3366CC"/>
        </a:accent1>
        <a:accent2>
          <a:srgbClr val="00B000"/>
        </a:accent2>
        <a:accent3>
          <a:srgbClr val="AAAACA"/>
        </a:accent3>
        <a:accent4>
          <a:srgbClr val="DADADA"/>
        </a:accent4>
        <a:accent5>
          <a:srgbClr val="ADB8E2"/>
        </a:accent5>
        <a:accent6>
          <a:srgbClr val="009F00"/>
        </a:accent6>
        <a:hlink>
          <a:srgbClr val="66CCFF"/>
        </a:hlink>
        <a:folHlink>
          <a:srgbClr val="FFE701"/>
        </a:folHlink>
      </a:clrScheme>
      <a:clrMap bg1="dk2" tx1="lt1" bg2="dk1" tx2="lt2" accent1="accent1" accent2="accent2" accent3="accent3" accent4="accent4" accent5="accent5" accent6="accent6" hlink="hlink" folHlink="folHlink"/>
    </a:extraClrScheme>
    <a:extraClrScheme>
      <a:clrScheme name="Custom Design 9">
        <a:dk1>
          <a:srgbClr val="336699"/>
        </a:dk1>
        <a:lt1>
          <a:srgbClr val="FFFFFF"/>
        </a:lt1>
        <a:dk2>
          <a:srgbClr val="000000"/>
        </a:dk2>
        <a:lt2>
          <a:srgbClr val="E3EBF1"/>
        </a:lt2>
        <a:accent1>
          <a:srgbClr val="003399"/>
        </a:accent1>
        <a:accent2>
          <a:srgbClr val="468A4B"/>
        </a:accent2>
        <a:accent3>
          <a:srgbClr val="AAAAAA"/>
        </a:accent3>
        <a:accent4>
          <a:srgbClr val="DADADA"/>
        </a:accent4>
        <a:accent5>
          <a:srgbClr val="AAADCA"/>
        </a:accent5>
        <a:accent6>
          <a:srgbClr val="3F7D43"/>
        </a:accent6>
        <a:hlink>
          <a:srgbClr val="66CCFF"/>
        </a:hlink>
        <a:folHlink>
          <a:srgbClr val="F0E500"/>
        </a:folHlink>
      </a:clrScheme>
      <a:clrMap bg1="dk2" tx1="lt1" bg2="dk1" tx2="lt2" accent1="accent1" accent2="accent2" accent3="accent3" accent4="accent4" accent5="accent5" accent6="accent6" hlink="hlink" folHlink="folHlink"/>
    </a:extraClrScheme>
    <a:extraClrScheme>
      <a:clrScheme name="Custom Design 10">
        <a:dk1>
          <a:srgbClr val="777777"/>
        </a:dk1>
        <a:lt1>
          <a:srgbClr val="FFFFFF"/>
        </a:lt1>
        <a:dk2>
          <a:srgbClr val="686B5D"/>
        </a:dk2>
        <a:lt2>
          <a:srgbClr val="D1D1CB"/>
        </a:lt2>
        <a:accent1>
          <a:srgbClr val="909082"/>
        </a:accent1>
        <a:accent2>
          <a:srgbClr val="809EA8"/>
        </a:accent2>
        <a:accent3>
          <a:srgbClr val="B9BAB6"/>
        </a:accent3>
        <a:accent4>
          <a:srgbClr val="DADADA"/>
        </a:accent4>
        <a:accent5>
          <a:srgbClr val="C6C6C1"/>
        </a:accent5>
        <a:accent6>
          <a:srgbClr val="738F98"/>
        </a:accent6>
        <a:hlink>
          <a:srgbClr val="FFCC66"/>
        </a:hlink>
        <a:folHlink>
          <a:srgbClr val="E9DCB9"/>
        </a:folHlink>
      </a:clrScheme>
      <a:clrMap bg1="dk2" tx1="lt1" bg2="dk1" tx2="lt2" accent1="accent1" accent2="accent2" accent3="accent3" accent4="accent4" accent5="accent5" accent6="accent6" hlink="hlink" folHlink="folHlink"/>
    </a:extraClrScheme>
    <a:extraClrScheme>
      <a:clrScheme name="Custom Design 11">
        <a:dk1>
          <a:srgbClr val="3E3E5C"/>
        </a:dk1>
        <a:lt1>
          <a:srgbClr val="FFFFFF"/>
        </a:lt1>
        <a:dk2>
          <a:srgbClr val="666699"/>
        </a:dk2>
        <a:lt2>
          <a:srgbClr val="FFFFFF"/>
        </a:lt2>
        <a:accent1>
          <a:srgbClr val="60597B"/>
        </a:accent1>
        <a:accent2>
          <a:srgbClr val="6666FF"/>
        </a:accent2>
        <a:accent3>
          <a:srgbClr val="B8B8CA"/>
        </a:accent3>
        <a:accent4>
          <a:srgbClr val="DADADA"/>
        </a:accent4>
        <a:accent5>
          <a:srgbClr val="B6B5BF"/>
        </a:accent5>
        <a:accent6>
          <a:srgbClr val="5C5CE7"/>
        </a:accent6>
        <a:hlink>
          <a:srgbClr val="99CCFF"/>
        </a:hlink>
        <a:folHlink>
          <a:srgbClr val="FFFF99"/>
        </a:folHlink>
      </a:clrScheme>
      <a:clrMap bg1="dk2" tx1="lt1" bg2="dk1" tx2="lt2" accent1="accent1" accent2="accent2" accent3="accent3" accent4="accent4" accent5="accent5" accent6="accent6" hlink="hlink" folHlink="folHlink"/>
    </a:extraClrScheme>
    <a:extraClrScheme>
      <a:clrScheme name="Custom Design 12">
        <a:dk1>
          <a:srgbClr val="2D2015"/>
        </a:dk1>
        <a:lt1>
          <a:srgbClr val="FFFFFF"/>
        </a:lt1>
        <a:dk2>
          <a:srgbClr val="523E26"/>
        </a:dk2>
        <a:lt2>
          <a:srgbClr val="DFC08D"/>
        </a:lt2>
        <a:accent1>
          <a:srgbClr val="8C7B70"/>
        </a:accent1>
        <a:accent2>
          <a:srgbClr val="8F5F2F"/>
        </a:accent2>
        <a:accent3>
          <a:srgbClr val="B3AFAC"/>
        </a:accent3>
        <a:accent4>
          <a:srgbClr val="DADADA"/>
        </a:accent4>
        <a:accent5>
          <a:srgbClr val="C5BFBB"/>
        </a:accent5>
        <a:accent6>
          <a:srgbClr val="81552A"/>
        </a:accent6>
        <a:hlink>
          <a:srgbClr val="CCB400"/>
        </a:hlink>
        <a:folHlink>
          <a:srgbClr val="8C9EA0"/>
        </a:folHlink>
      </a:clrScheme>
      <a:clrMap bg1="dk2" tx1="lt1" bg2="dk1" tx2="lt2" accent1="accent1" accent2="accent2" accent3="accent3" accent4="accent4" accent5="accent5" accent6="accent6" hlink="hlink" folHlink="folHlink"/>
    </a:extraClrScheme>
  </a:extraClrSchemeLst>
</a:theme>
</file>

<file path=ppt/theme/theme3.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4.xml><?xml version="1.0" encoding="utf-8"?>
<a:theme xmlns:a="http://schemas.openxmlformats.org/drawingml/2006/main" name="Office Theme">
  <a:themeElements>
    <a:clrScheme name="">
      <a:dk1>
        <a:srgbClr val="000000"/>
      </a:dk1>
      <a:lt1>
        <a:srgbClr val="FFFFFF"/>
      </a:lt1>
      <a:dk2>
        <a:srgbClr val="000000"/>
      </a:dk2>
      <a:lt2>
        <a:srgbClr val="808080"/>
      </a:lt2>
      <a:accent1>
        <a:srgbClr val="BBE0E3"/>
      </a:accent1>
      <a:accent2>
        <a:srgbClr val="333399"/>
      </a:accent2>
      <a:accent3>
        <a:srgbClr val="FFFFFF"/>
      </a:accent3>
      <a:accent4>
        <a:srgbClr val="000000"/>
      </a:accent4>
      <a:accent5>
        <a:srgbClr val="DAEDEF"/>
      </a:accent5>
      <a:accent6>
        <a:srgbClr val="2D2D8A"/>
      </a:accent6>
      <a:hlink>
        <a:srgbClr val="009999"/>
      </a:hlink>
      <a:folHlink>
        <a:srgbClr val="99CC0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emplate/>
  <TotalTime>1506</TotalTime>
  <Words>7779</Words>
  <Application>Microsoft Office PowerPoint</Application>
  <PresentationFormat>Custom</PresentationFormat>
  <Paragraphs>485</Paragraphs>
  <Slides>78</Slides>
  <Notes>2</Notes>
  <HiddenSlides>0</HiddenSlides>
  <MMClips>0</MMClips>
  <ScaleCrop>false</ScaleCrop>
  <HeadingPairs>
    <vt:vector size="6" baseType="variant">
      <vt:variant>
        <vt:lpstr>Fonts Used</vt:lpstr>
      </vt:variant>
      <vt:variant>
        <vt:i4>4</vt:i4>
      </vt:variant>
      <vt:variant>
        <vt:lpstr>Theme</vt:lpstr>
      </vt:variant>
      <vt:variant>
        <vt:i4>2</vt:i4>
      </vt:variant>
      <vt:variant>
        <vt:lpstr>Slide Titles</vt:lpstr>
      </vt:variant>
      <vt:variant>
        <vt:i4>78</vt:i4>
      </vt:variant>
    </vt:vector>
  </HeadingPairs>
  <TitlesOfParts>
    <vt:vector size="84" baseType="lpstr">
      <vt:lpstr>굴림</vt:lpstr>
      <vt:lpstr>Univers-Bold</vt:lpstr>
      <vt:lpstr>Arial</vt:lpstr>
      <vt:lpstr>Georgia</vt:lpstr>
      <vt:lpstr>template</vt:lpstr>
      <vt:lpstr>Custom Design</vt:lpstr>
      <vt:lpstr>Geology Merit Badge</vt:lpstr>
      <vt:lpstr>Geology Merit Badge Requirements</vt:lpstr>
      <vt:lpstr>Geology Merit Badge Requirements</vt:lpstr>
      <vt:lpstr>Geology Merit Badge Requirements</vt:lpstr>
      <vt:lpstr>Geology Merit Badge Requirements</vt:lpstr>
      <vt:lpstr>Geology Merit Badge Requirements</vt:lpstr>
      <vt:lpstr>Geology Merit Badge Requirements</vt:lpstr>
      <vt:lpstr>Geology Merit Badge Requirements</vt:lpstr>
      <vt:lpstr>Geology Merit Badge Requirements</vt:lpstr>
      <vt:lpstr>Requirement #1</vt:lpstr>
      <vt:lpstr>Geology</vt:lpstr>
      <vt:lpstr>Understanding Rock Formations</vt:lpstr>
      <vt:lpstr>Principals of Geology</vt:lpstr>
      <vt:lpstr>Principals of Geology</vt:lpstr>
      <vt:lpstr>Principals of Geology</vt:lpstr>
      <vt:lpstr>Tools of the Geologist</vt:lpstr>
      <vt:lpstr>Tools of the Geologist</vt:lpstr>
      <vt:lpstr>Tools of the Geologist</vt:lpstr>
      <vt:lpstr>Tools of the Geologist</vt:lpstr>
      <vt:lpstr>Uniformitarianism</vt:lpstr>
      <vt:lpstr>Uniformitarianism</vt:lpstr>
      <vt:lpstr>Requirement #2</vt:lpstr>
      <vt:lpstr>Coal</vt:lpstr>
      <vt:lpstr>Finding Coal</vt:lpstr>
      <vt:lpstr>Mining Coal</vt:lpstr>
      <vt:lpstr>Mining Coal</vt:lpstr>
      <vt:lpstr>Oil and Natural Gas</vt:lpstr>
      <vt:lpstr>Finding Oil and Natural Gas</vt:lpstr>
      <vt:lpstr>Extracting Oil and Natural Gas</vt:lpstr>
      <vt:lpstr>Salt</vt:lpstr>
      <vt:lpstr>Finding Salt </vt:lpstr>
      <vt:lpstr>Mining Salt</vt:lpstr>
      <vt:lpstr>Mining Salt</vt:lpstr>
      <vt:lpstr>Mining Salt</vt:lpstr>
      <vt:lpstr>Requirement #3</vt:lpstr>
      <vt:lpstr>PowerPoint Presentation</vt:lpstr>
      <vt:lpstr>Kelly’s Island Limestone Quarry</vt:lpstr>
      <vt:lpstr>Requirement #4</vt:lpstr>
      <vt:lpstr>Careers in Geology</vt:lpstr>
      <vt:lpstr>What is a geologist?</vt:lpstr>
      <vt:lpstr>What do geologists do?</vt:lpstr>
      <vt:lpstr>Potential Jobs in Geology</vt:lpstr>
      <vt:lpstr>Education required to become a geologist</vt:lpstr>
      <vt:lpstr>Pay and Career Outlook</vt:lpstr>
      <vt:lpstr>Geologist Salary in the United States</vt:lpstr>
      <vt:lpstr>Requirement #5</vt:lpstr>
      <vt:lpstr>How Do Sediments Settle from Suspension?</vt:lpstr>
      <vt:lpstr>How Do Sediments Settle from Suspension?</vt:lpstr>
      <vt:lpstr>How Do Sediments Settle from Suspension?</vt:lpstr>
      <vt:lpstr>How Do Sediments Settle from Suspension?</vt:lpstr>
      <vt:lpstr>How Do Sediments Settle from Suspension?</vt:lpstr>
      <vt:lpstr>How Do Sediments Settle from Suspension?</vt:lpstr>
      <vt:lpstr>How Do Sediments Settle from Suspension?</vt:lpstr>
      <vt:lpstr>How Do Sediments Settle from Suspension?</vt:lpstr>
      <vt:lpstr>How Do Sediments Settle from Suspension?</vt:lpstr>
      <vt:lpstr>Requirement #5</vt:lpstr>
      <vt:lpstr>Reading Topographic Maps for Stream Gradient</vt:lpstr>
      <vt:lpstr>Reading Topographic Maps for Stream Gradient</vt:lpstr>
      <vt:lpstr>Reading Topographic Maps for Stream Gradient</vt:lpstr>
      <vt:lpstr>Reading Topographic Maps for Stream Gradient</vt:lpstr>
      <vt:lpstr>Reading Topographic Maps for Stream Gradient</vt:lpstr>
      <vt:lpstr>Reading Topographic Maps for Stream Gradient</vt:lpstr>
      <vt:lpstr>Reading Topographic Maps for Stream Gradient</vt:lpstr>
      <vt:lpstr>Reading Topographic Maps for Stream Gradient</vt:lpstr>
      <vt:lpstr>Requirement #5</vt:lpstr>
      <vt:lpstr>Stream Landforms</vt:lpstr>
      <vt:lpstr>Stream Landforms</vt:lpstr>
      <vt:lpstr>Stream Landforms</vt:lpstr>
      <vt:lpstr>Stream Landforms</vt:lpstr>
      <vt:lpstr>Requirement #5</vt:lpstr>
      <vt:lpstr>Finding Sediment With a Magnifying Glass</vt:lpstr>
      <vt:lpstr>Finding Sediment With a Magnifying Glass</vt:lpstr>
      <vt:lpstr>Finding Sediment With a Magnifying Glass</vt:lpstr>
      <vt:lpstr>Requirement #5</vt:lpstr>
      <vt:lpstr>Water Direction</vt:lpstr>
      <vt:lpstr>Water Direction</vt:lpstr>
      <vt:lpstr>Water Direction</vt:lpstr>
      <vt:lpstr>PowerPoint Presentation</vt:lpstr>
    </vt:vector>
  </TitlesOfParts>
  <Company>-</Company>
  <LinksUpToDate>false</LinksUpToDate>
  <SharedDoc>false</SharedDoc>
  <HyperlinksChanged>false</HyperlinksChanged>
  <AppVersion>15.0000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Template</dc:title>
  <dc:creator>PoweredTemplates.com</dc:creator>
  <cp:lastModifiedBy>Terry McKibben</cp:lastModifiedBy>
  <cp:revision>283</cp:revision>
  <dcterms:created xsi:type="dcterms:W3CDTF">2006-06-29T12:15:01Z</dcterms:created>
  <dcterms:modified xsi:type="dcterms:W3CDTF">2024-02-06T16:45:57Z</dcterms:modified>
</cp:coreProperties>
</file>